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oboto Thin"/>
      <p:regular r:id="rId29"/>
      <p:bold r:id="rId30"/>
      <p:italic r:id="rId31"/>
      <p:boldItalic r:id="rId32"/>
    </p:embeddedFont>
    <p:embeddedFont>
      <p:font typeface="Roboto"/>
      <p:regular r:id="rId33"/>
      <p:bold r:id="rId34"/>
      <p:italic r:id="rId35"/>
      <p:boldItalic r:id="rId36"/>
    </p:embeddedFont>
    <p:embeddedFont>
      <p:font typeface="Roboto Medium"/>
      <p:regular r:id="rId37"/>
      <p:bold r:id="rId38"/>
      <p:italic r:id="rId39"/>
      <p:boldItalic r:id="rId40"/>
    </p:embeddedFont>
    <p:embeddedFont>
      <p:font typeface="Poppins"/>
      <p:regular r:id="rId41"/>
      <p:bold r:id="rId42"/>
      <p:italic r:id="rId43"/>
      <p:boldItalic r:id="rId44"/>
    </p:embeddedFont>
    <p:embeddedFont>
      <p:font typeface="Merriweather"/>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014E959-5BFB-4DA4-AD3A-6C0F037861EC}">
  <a:tblStyle styleId="{F014E959-5BFB-4DA4-AD3A-6C0F037861E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edium-boldItalic.fntdata"/><Relationship Id="rId20" Type="http://schemas.openxmlformats.org/officeDocument/2006/relationships/slide" Target="slides/slide14.xml"/><Relationship Id="rId42" Type="http://schemas.openxmlformats.org/officeDocument/2006/relationships/font" Target="fonts/Poppins-bold.fntdata"/><Relationship Id="rId41" Type="http://schemas.openxmlformats.org/officeDocument/2006/relationships/font" Target="fonts/Poppins-regular.fntdata"/><Relationship Id="rId22" Type="http://schemas.openxmlformats.org/officeDocument/2006/relationships/slide" Target="slides/slide16.xml"/><Relationship Id="rId44" Type="http://schemas.openxmlformats.org/officeDocument/2006/relationships/font" Target="fonts/Poppins-boldItalic.fntdata"/><Relationship Id="rId21" Type="http://schemas.openxmlformats.org/officeDocument/2006/relationships/slide" Target="slides/slide15.xml"/><Relationship Id="rId43" Type="http://schemas.openxmlformats.org/officeDocument/2006/relationships/font" Target="fonts/Poppins-italic.fntdata"/><Relationship Id="rId24" Type="http://schemas.openxmlformats.org/officeDocument/2006/relationships/slide" Target="slides/slide18.xml"/><Relationship Id="rId46" Type="http://schemas.openxmlformats.org/officeDocument/2006/relationships/font" Target="fonts/Merriweather-bold.fntdata"/><Relationship Id="rId23" Type="http://schemas.openxmlformats.org/officeDocument/2006/relationships/slide" Target="slides/slide17.xml"/><Relationship Id="rId45" Type="http://schemas.openxmlformats.org/officeDocument/2006/relationships/font" Target="fonts/Merriweather-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48" Type="http://schemas.openxmlformats.org/officeDocument/2006/relationships/font" Target="fonts/Merriweather-boldItalic.fntdata"/><Relationship Id="rId25" Type="http://schemas.openxmlformats.org/officeDocument/2006/relationships/slide" Target="slides/slide19.xml"/><Relationship Id="rId47" Type="http://schemas.openxmlformats.org/officeDocument/2006/relationships/font" Target="fonts/Merriweather-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Thin-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Thin-italic.fntdata"/><Relationship Id="rId30" Type="http://schemas.openxmlformats.org/officeDocument/2006/relationships/font" Target="fonts/RobotoThin-bold.fntdata"/><Relationship Id="rId11" Type="http://schemas.openxmlformats.org/officeDocument/2006/relationships/slide" Target="slides/slide5.xml"/><Relationship Id="rId33" Type="http://schemas.openxmlformats.org/officeDocument/2006/relationships/font" Target="fonts/Roboto-regular.fntdata"/><Relationship Id="rId10" Type="http://schemas.openxmlformats.org/officeDocument/2006/relationships/slide" Target="slides/slide4.xml"/><Relationship Id="rId32" Type="http://schemas.openxmlformats.org/officeDocument/2006/relationships/font" Target="fonts/RobotoThin-boldItalic.fntdata"/><Relationship Id="rId13" Type="http://schemas.openxmlformats.org/officeDocument/2006/relationships/slide" Target="slides/slide7.xml"/><Relationship Id="rId35" Type="http://schemas.openxmlformats.org/officeDocument/2006/relationships/font" Target="fonts/Roboto-italic.fntdata"/><Relationship Id="rId12" Type="http://schemas.openxmlformats.org/officeDocument/2006/relationships/slide" Target="slides/slide6.xml"/><Relationship Id="rId34" Type="http://schemas.openxmlformats.org/officeDocument/2006/relationships/font" Target="fonts/Roboto-bold.fntdata"/><Relationship Id="rId15" Type="http://schemas.openxmlformats.org/officeDocument/2006/relationships/slide" Target="slides/slide9.xml"/><Relationship Id="rId37" Type="http://schemas.openxmlformats.org/officeDocument/2006/relationships/font" Target="fonts/RobotoMedium-regular.fntdata"/><Relationship Id="rId14" Type="http://schemas.openxmlformats.org/officeDocument/2006/relationships/slide" Target="slides/slide8.xml"/><Relationship Id="rId36" Type="http://schemas.openxmlformats.org/officeDocument/2006/relationships/font" Target="fonts/Roboto-boldItalic.fntdata"/><Relationship Id="rId17" Type="http://schemas.openxmlformats.org/officeDocument/2006/relationships/slide" Target="slides/slide11.xml"/><Relationship Id="rId39" Type="http://schemas.openxmlformats.org/officeDocument/2006/relationships/font" Target="fonts/RobotoMedium-italic.fntdata"/><Relationship Id="rId16" Type="http://schemas.openxmlformats.org/officeDocument/2006/relationships/slide" Target="slides/slide10.xml"/><Relationship Id="rId38" Type="http://schemas.openxmlformats.org/officeDocument/2006/relationships/font" Target="fonts/RobotoMedium-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ec44feba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ec44feba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Morning! Today, I ,Khushi Srivastava along with my team members, am going to present our project on CoVShorts : </a:t>
            </a:r>
            <a:r>
              <a:rPr lang="en">
                <a:solidFill>
                  <a:schemeClr val="dk1"/>
                </a:solidFill>
              </a:rPr>
              <a:t>News Summarization Application Based on Deep NLP Transformers for SARS-CoV-2.</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c1ac3515b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ec1ac3515b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oppins"/>
                <a:ea typeface="Poppins"/>
                <a:cs typeface="Poppins"/>
                <a:sym typeface="Poppins"/>
              </a:rPr>
              <a:t>Now, l</a:t>
            </a:r>
            <a:r>
              <a:rPr lang="en" sz="1000">
                <a:latin typeface="Poppins"/>
                <a:ea typeface="Poppins"/>
                <a:cs typeface="Poppins"/>
                <a:sym typeface="Poppins"/>
              </a:rPr>
              <a:t>et’s talk about the </a:t>
            </a:r>
            <a:r>
              <a:rPr lang="en" sz="1000">
                <a:latin typeface="Poppins"/>
                <a:ea typeface="Poppins"/>
                <a:cs typeface="Poppins"/>
                <a:sym typeface="Poppins"/>
              </a:rPr>
              <a:t>architecture</a:t>
            </a:r>
            <a:r>
              <a:rPr lang="en" sz="1000">
                <a:latin typeface="Poppins"/>
                <a:ea typeface="Poppins"/>
                <a:cs typeface="Poppins"/>
                <a:sym typeface="Poppins"/>
              </a:rPr>
              <a:t> of Our Application. </a:t>
            </a:r>
            <a:r>
              <a:rPr lang="en" sz="1000">
                <a:highlight>
                  <a:srgbClr val="FFE599"/>
                </a:highlight>
                <a:latin typeface="Poppins"/>
                <a:ea typeface="Poppins"/>
                <a:cs typeface="Poppins"/>
                <a:sym typeface="Poppins"/>
              </a:rPr>
              <a:t>We designed </a:t>
            </a:r>
            <a:r>
              <a:rPr lang="en" sz="1000">
                <a:solidFill>
                  <a:schemeClr val="dk1"/>
                </a:solidFill>
                <a:highlight>
                  <a:srgbClr val="FFE599"/>
                </a:highlight>
                <a:latin typeface="Poppins"/>
                <a:ea typeface="Poppins"/>
                <a:cs typeface="Poppins"/>
                <a:sym typeface="Poppins"/>
              </a:rPr>
              <a:t>CoVShorts web application using Flask, a micro web framework. We deployed BERT, the best performing pre-trained NLP transformer model in our application. We powered our application by leveraging Google Colab GPU environment. </a:t>
            </a:r>
            <a:endParaRPr sz="1000">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None/>
            </a:pPr>
            <a:r>
              <a:t/>
            </a:r>
            <a:endParaRPr sz="1000">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None/>
            </a:pPr>
            <a:r>
              <a:rPr lang="en" sz="1000">
                <a:solidFill>
                  <a:schemeClr val="dk1"/>
                </a:solidFill>
                <a:highlight>
                  <a:srgbClr val="FFE599"/>
                </a:highlight>
                <a:latin typeface="Poppins"/>
                <a:ea typeface="Poppins"/>
                <a:cs typeface="Poppins"/>
                <a:sym typeface="Poppins"/>
              </a:rPr>
              <a:t>Here is how it works, First, User will enter a news article </a:t>
            </a:r>
            <a:r>
              <a:rPr lang="en" sz="1000">
                <a:solidFill>
                  <a:schemeClr val="dk1"/>
                </a:solidFill>
                <a:highlight>
                  <a:srgbClr val="FFE599"/>
                </a:highlight>
                <a:latin typeface="Poppins"/>
                <a:ea typeface="Poppins"/>
                <a:cs typeface="Poppins"/>
                <a:sym typeface="Poppins"/>
              </a:rPr>
              <a:t>related</a:t>
            </a:r>
            <a:r>
              <a:rPr lang="en" sz="1000">
                <a:solidFill>
                  <a:schemeClr val="dk1"/>
                </a:solidFill>
                <a:highlight>
                  <a:srgbClr val="FFE599"/>
                </a:highlight>
                <a:latin typeface="Poppins"/>
                <a:ea typeface="Poppins"/>
                <a:cs typeface="Poppins"/>
                <a:sym typeface="Poppins"/>
              </a:rPr>
              <a:t> to </a:t>
            </a:r>
            <a:r>
              <a:rPr lang="en" sz="1000">
                <a:solidFill>
                  <a:schemeClr val="dk1"/>
                </a:solidFill>
                <a:highlight>
                  <a:srgbClr val="FFE599"/>
                </a:highlight>
                <a:latin typeface="Poppins"/>
                <a:ea typeface="Poppins"/>
                <a:cs typeface="Poppins"/>
                <a:sym typeface="Poppins"/>
              </a:rPr>
              <a:t>the</a:t>
            </a:r>
            <a:r>
              <a:rPr lang="en" sz="1000">
                <a:solidFill>
                  <a:schemeClr val="dk1"/>
                </a:solidFill>
                <a:highlight>
                  <a:srgbClr val="FFE599"/>
                </a:highlight>
                <a:latin typeface="Poppins"/>
                <a:ea typeface="Poppins"/>
                <a:cs typeface="Poppins"/>
                <a:sym typeface="Poppins"/>
              </a:rPr>
              <a:t> COVID-19 as input. Second, the Application sends the input article to the flask server. Then,  the Flask server sends it to the deployed model, BERT, and then BERT, by </a:t>
            </a:r>
            <a:r>
              <a:rPr lang="en" sz="1000">
                <a:solidFill>
                  <a:schemeClr val="dk1"/>
                </a:solidFill>
                <a:highlight>
                  <a:srgbClr val="FFE599"/>
                </a:highlight>
                <a:latin typeface="Poppins"/>
                <a:ea typeface="Poppins"/>
                <a:cs typeface="Poppins"/>
                <a:sym typeface="Poppins"/>
              </a:rPr>
              <a:t>leveraging Google Colab’s GPU for RAM and disk space, will generate the summary and sends it to the flask server.</a:t>
            </a:r>
            <a:endParaRPr sz="1000">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None/>
            </a:pPr>
            <a:r>
              <a:rPr lang="en" sz="1000">
                <a:solidFill>
                  <a:schemeClr val="dk1"/>
                </a:solidFill>
                <a:highlight>
                  <a:srgbClr val="FFE599"/>
                </a:highlight>
                <a:latin typeface="Poppins"/>
                <a:ea typeface="Poppins"/>
                <a:cs typeface="Poppins"/>
                <a:sym typeface="Poppins"/>
              </a:rPr>
              <a:t>Flask server sends the summary generated to the CoVShorts interface and then finally, the summary is displayed on the Tab, hence, user gets the generated summary.</a:t>
            </a:r>
            <a:endParaRPr sz="1000">
              <a:solidFill>
                <a:schemeClr val="dk1"/>
              </a:solidFill>
              <a:highlight>
                <a:srgbClr val="FFE599"/>
              </a:highlight>
              <a:latin typeface="Poppins"/>
              <a:ea typeface="Poppins"/>
              <a:cs typeface="Poppins"/>
              <a:sym typeface="Poppi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ec1ac3515b_5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ec1ac3515b_5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highlight>
                  <a:srgbClr val="FFE599"/>
                </a:highlight>
                <a:latin typeface="Poppins"/>
                <a:ea typeface="Poppins"/>
                <a:cs typeface="Poppins"/>
                <a:sym typeface="Poppins"/>
              </a:rPr>
              <a:t>This is the User Interface of CoVShorts Application, wherein the input article is given by the user, and a button to generate summary. On clicking the button, the application processes the article and returns the summary which is displayed in the summary section.</a:t>
            </a:r>
            <a:endParaRPr sz="1000">
              <a:highlight>
                <a:srgbClr val="FFE599"/>
              </a:highlight>
              <a:latin typeface="Poppins"/>
              <a:ea typeface="Poppins"/>
              <a:cs typeface="Poppins"/>
              <a:sym typeface="Poppins"/>
            </a:endParaRPr>
          </a:p>
          <a:p>
            <a:pPr indent="0" lvl="0" marL="0" rtl="0" algn="l">
              <a:spcBef>
                <a:spcPts val="0"/>
              </a:spcBef>
              <a:spcAft>
                <a:spcPts val="0"/>
              </a:spcAft>
              <a:buNone/>
            </a:pPr>
            <a:r>
              <a:rPr lang="en" sz="1000">
                <a:highlight>
                  <a:srgbClr val="FFE599"/>
                </a:highlight>
                <a:latin typeface="Poppins"/>
                <a:ea typeface="Poppins"/>
                <a:cs typeface="Poppins"/>
                <a:sym typeface="Poppins"/>
              </a:rPr>
              <a:t>Also, we can see the efficiency of the CoVShorts by the difference in the number of words in the input article and in the generated summary.</a:t>
            </a:r>
            <a:endParaRPr sz="1000">
              <a:highlight>
                <a:srgbClr val="FFE599"/>
              </a:highlight>
              <a:latin typeface="Poppins"/>
              <a:ea typeface="Poppins"/>
              <a:cs typeface="Poppins"/>
              <a:sym typeface="Poppi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f9c6e6422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f9c6e6422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70000"/>
              </a:lnSpc>
              <a:spcBef>
                <a:spcPts val="1000"/>
              </a:spcBef>
              <a:spcAft>
                <a:spcPts val="0"/>
              </a:spcAft>
              <a:buClr>
                <a:schemeClr val="dk1"/>
              </a:buClr>
              <a:buSzPts val="1100"/>
              <a:buFont typeface="Arial"/>
              <a:buNone/>
            </a:pPr>
            <a:r>
              <a:rPr lang="en" sz="1000">
                <a:solidFill>
                  <a:schemeClr val="dk1"/>
                </a:solidFill>
                <a:highlight>
                  <a:srgbClr val="FFE599"/>
                </a:highlight>
              </a:rPr>
              <a:t>There are many scoring algorithms available for text summarization evaluation, like, BLUE score, ROUGE score.</a:t>
            </a:r>
            <a:endParaRPr sz="1000">
              <a:solidFill>
                <a:schemeClr val="dk1"/>
              </a:solidFill>
              <a:highlight>
                <a:srgbClr val="FFE599"/>
              </a:highlight>
            </a:endParaRPr>
          </a:p>
          <a:p>
            <a:pPr indent="0" lvl="0" marL="0" rtl="0" algn="l">
              <a:lnSpc>
                <a:spcPct val="115000"/>
              </a:lnSpc>
              <a:spcBef>
                <a:spcPts val="1000"/>
              </a:spcBef>
              <a:spcAft>
                <a:spcPts val="0"/>
              </a:spcAft>
              <a:buClr>
                <a:schemeClr val="dk1"/>
              </a:buClr>
              <a:buSzPts val="1100"/>
              <a:buFont typeface="Arial"/>
              <a:buNone/>
            </a:pPr>
            <a:r>
              <a:rPr lang="en" sz="1000">
                <a:solidFill>
                  <a:srgbClr val="202124"/>
                </a:solidFill>
                <a:highlight>
                  <a:srgbClr val="FFE599"/>
                </a:highlight>
              </a:rPr>
              <a:t>As ROUGE is more preferred in summarization tasks, w</a:t>
            </a:r>
            <a:r>
              <a:rPr lang="en" sz="1000">
                <a:solidFill>
                  <a:srgbClr val="202124"/>
                </a:solidFill>
                <a:highlight>
                  <a:srgbClr val="FFE599"/>
                </a:highlight>
              </a:rPr>
              <a:t>e have used ROUGE score for our Text Summarization Evaluation. Unlike BLEU, </a:t>
            </a:r>
            <a:r>
              <a:rPr b="1" lang="en" sz="1000">
                <a:solidFill>
                  <a:srgbClr val="202124"/>
                </a:solidFill>
                <a:highlight>
                  <a:srgbClr val="FFE599"/>
                </a:highlight>
              </a:rPr>
              <a:t>ROUGE is recall-oriented</a:t>
            </a:r>
            <a:r>
              <a:rPr lang="en" sz="1000">
                <a:solidFill>
                  <a:srgbClr val="202124"/>
                </a:solidFill>
                <a:highlight>
                  <a:srgbClr val="FFE599"/>
                </a:highlight>
              </a:rPr>
              <a:t>, meaning that it prioritises recall over precision, whereas BLEU prioritises precision</a:t>
            </a:r>
            <a:endParaRPr sz="1000">
              <a:solidFill>
                <a:schemeClr val="dk1"/>
              </a:solidFill>
              <a:highlight>
                <a:srgbClr val="FFE599"/>
              </a:highlight>
            </a:endParaRPr>
          </a:p>
          <a:p>
            <a:pPr indent="0" lvl="0" marL="0" rtl="0" algn="just">
              <a:lnSpc>
                <a:spcPct val="70000"/>
              </a:lnSpc>
              <a:spcBef>
                <a:spcPts val="1000"/>
              </a:spcBef>
              <a:spcAft>
                <a:spcPts val="0"/>
              </a:spcAft>
              <a:buClr>
                <a:schemeClr val="dk1"/>
              </a:buClr>
              <a:buSzPts val="1100"/>
              <a:buFont typeface="Arial"/>
              <a:buNone/>
            </a:pPr>
            <a:r>
              <a:rPr lang="en" sz="1000">
                <a:solidFill>
                  <a:schemeClr val="dk1"/>
                </a:solidFill>
                <a:highlight>
                  <a:srgbClr val="FFE599"/>
                </a:highlight>
              </a:rPr>
              <a:t>ROUGE(or </a:t>
            </a:r>
            <a:r>
              <a:rPr b="1" lang="en" sz="1000">
                <a:solidFill>
                  <a:schemeClr val="dk1"/>
                </a:solidFill>
                <a:highlight>
                  <a:srgbClr val="FFE599"/>
                </a:highlight>
              </a:rPr>
              <a:t>R</a:t>
            </a:r>
            <a:r>
              <a:rPr lang="en" sz="1000">
                <a:solidFill>
                  <a:schemeClr val="dk1"/>
                </a:solidFill>
                <a:highlight>
                  <a:srgbClr val="FFE599"/>
                </a:highlight>
              </a:rPr>
              <a:t>ecall-</a:t>
            </a:r>
            <a:r>
              <a:rPr b="1" lang="en" sz="1000">
                <a:solidFill>
                  <a:schemeClr val="dk1"/>
                </a:solidFill>
                <a:highlight>
                  <a:srgbClr val="FFE599"/>
                </a:highlight>
              </a:rPr>
              <a:t>O</a:t>
            </a:r>
            <a:r>
              <a:rPr lang="en" sz="1000">
                <a:solidFill>
                  <a:schemeClr val="dk1"/>
                </a:solidFill>
                <a:highlight>
                  <a:srgbClr val="FFE599"/>
                </a:highlight>
              </a:rPr>
              <a:t>riented </a:t>
            </a:r>
            <a:r>
              <a:rPr b="1" lang="en" sz="1000">
                <a:solidFill>
                  <a:schemeClr val="dk1"/>
                </a:solidFill>
                <a:highlight>
                  <a:srgbClr val="FFE599"/>
                </a:highlight>
              </a:rPr>
              <a:t>U</a:t>
            </a:r>
            <a:r>
              <a:rPr lang="en" sz="1000">
                <a:solidFill>
                  <a:schemeClr val="dk1"/>
                </a:solidFill>
                <a:highlight>
                  <a:srgbClr val="FFE599"/>
                </a:highlight>
              </a:rPr>
              <a:t>nderstudy for </a:t>
            </a:r>
            <a:r>
              <a:rPr b="1" lang="en" sz="1000">
                <a:solidFill>
                  <a:schemeClr val="dk1"/>
                </a:solidFill>
                <a:highlight>
                  <a:srgbClr val="FFE599"/>
                </a:highlight>
              </a:rPr>
              <a:t>G</a:t>
            </a:r>
            <a:r>
              <a:rPr lang="en" sz="1000">
                <a:solidFill>
                  <a:schemeClr val="dk1"/>
                </a:solidFill>
                <a:highlight>
                  <a:srgbClr val="FFE599"/>
                </a:highlight>
              </a:rPr>
              <a:t>isting </a:t>
            </a:r>
            <a:r>
              <a:rPr b="1" lang="en" sz="1000">
                <a:solidFill>
                  <a:schemeClr val="dk1"/>
                </a:solidFill>
                <a:highlight>
                  <a:srgbClr val="FFE599"/>
                </a:highlight>
              </a:rPr>
              <a:t>E</a:t>
            </a:r>
            <a:r>
              <a:rPr lang="en" sz="1000">
                <a:solidFill>
                  <a:schemeClr val="dk1"/>
                </a:solidFill>
                <a:highlight>
                  <a:srgbClr val="FFE599"/>
                </a:highlight>
              </a:rPr>
              <a:t>valuation) is a software package and metric set that determines the qualities of the </a:t>
            </a:r>
            <a:r>
              <a:rPr b="1" lang="en" sz="1000">
                <a:solidFill>
                  <a:schemeClr val="dk1"/>
                </a:solidFill>
                <a:highlight>
                  <a:srgbClr val="FFE599"/>
                </a:highlight>
              </a:rPr>
              <a:t>translation </a:t>
            </a:r>
            <a:r>
              <a:rPr lang="en" sz="1000">
                <a:solidFill>
                  <a:schemeClr val="dk1"/>
                </a:solidFill>
                <a:highlight>
                  <a:srgbClr val="FFE599"/>
                </a:highlight>
              </a:rPr>
              <a:t>or </a:t>
            </a:r>
            <a:r>
              <a:rPr b="1" lang="en" sz="1000">
                <a:solidFill>
                  <a:schemeClr val="dk1"/>
                </a:solidFill>
                <a:highlight>
                  <a:srgbClr val="FFE599"/>
                </a:highlight>
              </a:rPr>
              <a:t>generated summary </a:t>
            </a:r>
            <a:r>
              <a:rPr lang="en" sz="1000">
                <a:solidFill>
                  <a:schemeClr val="dk1"/>
                </a:solidFill>
                <a:highlight>
                  <a:srgbClr val="FFE599"/>
                </a:highlight>
              </a:rPr>
              <a:t>by comparing it to the </a:t>
            </a:r>
            <a:r>
              <a:rPr b="1" lang="en" sz="1000">
                <a:solidFill>
                  <a:schemeClr val="dk1"/>
                </a:solidFill>
                <a:highlight>
                  <a:srgbClr val="FFE599"/>
                </a:highlight>
              </a:rPr>
              <a:t>human-generated summary </a:t>
            </a:r>
            <a:r>
              <a:rPr lang="en" sz="1000">
                <a:solidFill>
                  <a:schemeClr val="dk1"/>
                </a:solidFill>
                <a:highlight>
                  <a:srgbClr val="FFE599"/>
                </a:highlight>
              </a:rPr>
              <a:t>or</a:t>
            </a:r>
            <a:r>
              <a:rPr b="1" lang="en" sz="1000">
                <a:solidFill>
                  <a:schemeClr val="dk1"/>
                </a:solidFill>
                <a:highlight>
                  <a:srgbClr val="FFE599"/>
                </a:highlight>
              </a:rPr>
              <a:t> reference summary.</a:t>
            </a:r>
            <a:r>
              <a:rPr lang="en" sz="1000">
                <a:solidFill>
                  <a:schemeClr val="dk1"/>
                </a:solidFill>
                <a:highlight>
                  <a:srgbClr val="FFE599"/>
                </a:highlight>
              </a:rPr>
              <a:t>.</a:t>
            </a:r>
            <a:endParaRPr sz="1000">
              <a:solidFill>
                <a:srgbClr val="0A0A23"/>
              </a:solidFill>
              <a:highlight>
                <a:srgbClr val="FFE599"/>
              </a:highlight>
            </a:endParaRPr>
          </a:p>
          <a:p>
            <a:pPr indent="0" lvl="0" marL="0" rtl="0" algn="l">
              <a:lnSpc>
                <a:spcPct val="115000"/>
              </a:lnSpc>
              <a:spcBef>
                <a:spcPts val="1000"/>
              </a:spcBef>
              <a:spcAft>
                <a:spcPts val="0"/>
              </a:spcAft>
              <a:buClr>
                <a:schemeClr val="dk1"/>
              </a:buClr>
              <a:buSzPts val="1100"/>
              <a:buFont typeface="Arial"/>
              <a:buNone/>
            </a:pPr>
            <a:r>
              <a:rPr lang="en" sz="1000">
                <a:solidFill>
                  <a:srgbClr val="0A0A23"/>
                </a:solidFill>
                <a:highlight>
                  <a:srgbClr val="FFE599"/>
                </a:highlight>
              </a:rPr>
              <a:t>It computes both the </a:t>
            </a:r>
            <a:r>
              <a:rPr b="1" lang="en" sz="1000">
                <a:solidFill>
                  <a:schemeClr val="dk1"/>
                </a:solidFill>
                <a:highlight>
                  <a:srgbClr val="FFE599"/>
                </a:highlight>
              </a:rPr>
              <a:t>precision </a:t>
            </a:r>
            <a:r>
              <a:rPr lang="en" sz="1000">
                <a:solidFill>
                  <a:srgbClr val="0A0A23"/>
                </a:solidFill>
                <a:highlight>
                  <a:srgbClr val="FFE599"/>
                </a:highlight>
              </a:rPr>
              <a:t>and </a:t>
            </a:r>
            <a:r>
              <a:rPr b="1" lang="en" sz="1000">
                <a:solidFill>
                  <a:schemeClr val="dk1"/>
                </a:solidFill>
                <a:highlight>
                  <a:srgbClr val="FFE599"/>
                </a:highlight>
              </a:rPr>
              <a:t>recall </a:t>
            </a:r>
            <a:r>
              <a:rPr lang="en" sz="1000">
                <a:solidFill>
                  <a:srgbClr val="0A0A23"/>
                </a:solidFill>
                <a:highlight>
                  <a:srgbClr val="FFE599"/>
                </a:highlight>
              </a:rPr>
              <a:t>and then reports the </a:t>
            </a:r>
            <a:r>
              <a:rPr b="1" lang="en" sz="1000">
                <a:solidFill>
                  <a:schemeClr val="dk1"/>
                </a:solidFill>
                <a:highlight>
                  <a:srgbClr val="FFE599"/>
                </a:highlight>
              </a:rPr>
              <a:t>F-Measure</a:t>
            </a:r>
            <a:r>
              <a:rPr lang="en" sz="1000">
                <a:solidFill>
                  <a:srgbClr val="0A0A23"/>
                </a:solidFill>
                <a:highlight>
                  <a:srgbClr val="FFE599"/>
                </a:highlight>
              </a:rPr>
              <a:t>.</a:t>
            </a:r>
            <a:endParaRPr sz="1000">
              <a:solidFill>
                <a:srgbClr val="0A0A23"/>
              </a:solidFill>
              <a:highlight>
                <a:srgbClr val="FFE599"/>
              </a:highlight>
            </a:endParaRPr>
          </a:p>
          <a:p>
            <a:pPr indent="0" lvl="0" marL="0" rtl="0" algn="l">
              <a:lnSpc>
                <a:spcPct val="115000"/>
              </a:lnSpc>
              <a:spcBef>
                <a:spcPts val="1200"/>
              </a:spcBef>
              <a:spcAft>
                <a:spcPts val="1200"/>
              </a:spcAft>
              <a:buClr>
                <a:schemeClr val="dk1"/>
              </a:buClr>
              <a:buSzPts val="1100"/>
              <a:buFont typeface="Arial"/>
              <a:buNone/>
            </a:pPr>
            <a:r>
              <a:rPr lang="en" sz="1000">
                <a:solidFill>
                  <a:srgbClr val="0A0A23"/>
                </a:solidFill>
                <a:highlight>
                  <a:srgbClr val="FFE599"/>
                </a:highlight>
              </a:rPr>
              <a:t>In the context of ROUGE, </a:t>
            </a:r>
            <a:r>
              <a:rPr b="1" lang="en" sz="1000">
                <a:solidFill>
                  <a:srgbClr val="0A0A23"/>
                </a:solidFill>
                <a:highlight>
                  <a:srgbClr val="FFE599"/>
                </a:highlight>
              </a:rPr>
              <a:t>Recall</a:t>
            </a:r>
            <a:r>
              <a:rPr lang="en" sz="1000">
                <a:solidFill>
                  <a:srgbClr val="0A0A23"/>
                </a:solidFill>
                <a:highlight>
                  <a:srgbClr val="FFE599"/>
                </a:highlight>
              </a:rPr>
              <a:t> refers to how much of the </a:t>
            </a:r>
            <a:r>
              <a:rPr b="1" lang="en" sz="1000">
                <a:solidFill>
                  <a:schemeClr val="dk1"/>
                </a:solidFill>
                <a:highlight>
                  <a:srgbClr val="FFE599"/>
                </a:highlight>
              </a:rPr>
              <a:t>reference summary</a:t>
            </a:r>
            <a:r>
              <a:rPr i="1" lang="en" sz="1000">
                <a:solidFill>
                  <a:schemeClr val="dk1"/>
                </a:solidFill>
                <a:highlight>
                  <a:srgbClr val="FFE599"/>
                </a:highlight>
              </a:rPr>
              <a:t> </a:t>
            </a:r>
            <a:r>
              <a:rPr lang="en" sz="1000">
                <a:solidFill>
                  <a:srgbClr val="0A0A23"/>
                </a:solidFill>
                <a:highlight>
                  <a:srgbClr val="FFE599"/>
                </a:highlight>
              </a:rPr>
              <a:t>the </a:t>
            </a:r>
            <a:r>
              <a:rPr b="1" lang="en" sz="1000">
                <a:solidFill>
                  <a:schemeClr val="dk1"/>
                </a:solidFill>
                <a:highlight>
                  <a:srgbClr val="FFE599"/>
                </a:highlight>
              </a:rPr>
              <a:t>system summary</a:t>
            </a:r>
            <a:r>
              <a:rPr lang="en" sz="1000">
                <a:solidFill>
                  <a:srgbClr val="0A0A23"/>
                </a:solidFill>
                <a:highlight>
                  <a:srgbClr val="FFE599"/>
                </a:highlight>
              </a:rPr>
              <a:t> is recovering or capturing.</a:t>
            </a:r>
            <a:endParaRPr sz="1000">
              <a:solidFill>
                <a:schemeClr val="dk1"/>
              </a:solidFill>
              <a:highlight>
                <a:srgbClr val="FFE599"/>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f9c6e6422b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f9c6e6422b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rgbClr val="0A0A23"/>
                </a:solidFill>
                <a:highlight>
                  <a:srgbClr val="FFE599"/>
                </a:highlight>
                <a:latin typeface="Poppins"/>
                <a:ea typeface="Poppins"/>
                <a:cs typeface="Poppins"/>
                <a:sym typeface="Poppins"/>
              </a:rPr>
              <a:t>I</a:t>
            </a:r>
            <a:r>
              <a:rPr lang="en" sz="1000">
                <a:solidFill>
                  <a:srgbClr val="0A0A23"/>
                </a:solidFill>
                <a:highlight>
                  <a:srgbClr val="FFE599"/>
                </a:highlight>
                <a:latin typeface="Poppins"/>
                <a:ea typeface="Poppins"/>
                <a:cs typeface="Poppins"/>
                <a:sym typeface="Poppins"/>
              </a:rPr>
              <a:t>n the context of ROUGE, </a:t>
            </a:r>
            <a:r>
              <a:rPr b="1" lang="en" sz="1000">
                <a:solidFill>
                  <a:srgbClr val="0A0A23"/>
                </a:solidFill>
                <a:highlight>
                  <a:srgbClr val="FFE599"/>
                </a:highlight>
                <a:latin typeface="Poppins"/>
                <a:ea typeface="Poppins"/>
                <a:cs typeface="Poppins"/>
                <a:sym typeface="Poppins"/>
              </a:rPr>
              <a:t>Precision</a:t>
            </a:r>
            <a:r>
              <a:rPr lang="en" sz="1000">
                <a:solidFill>
                  <a:srgbClr val="0A0A23"/>
                </a:solidFill>
                <a:highlight>
                  <a:srgbClr val="FFE599"/>
                </a:highlight>
                <a:latin typeface="Poppins"/>
                <a:ea typeface="Poppins"/>
                <a:cs typeface="Poppins"/>
                <a:sym typeface="Poppins"/>
              </a:rPr>
              <a:t> helps in determining whether the generated summary contains unnecessary words that might be making it overly verbose.</a:t>
            </a:r>
            <a:endParaRPr sz="1000">
              <a:solidFill>
                <a:srgbClr val="0A0A23"/>
              </a:solidFill>
              <a:highlight>
                <a:srgbClr val="FFE599"/>
              </a:highlight>
              <a:latin typeface="Poppins"/>
              <a:ea typeface="Poppins"/>
              <a:cs typeface="Poppins"/>
              <a:sym typeface="Poppins"/>
            </a:endParaRPr>
          </a:p>
          <a:p>
            <a:pPr indent="0" lvl="0" marL="0" rtl="0" algn="l">
              <a:lnSpc>
                <a:spcPct val="100000"/>
              </a:lnSpc>
              <a:spcBef>
                <a:spcPts val="1200"/>
              </a:spcBef>
              <a:spcAft>
                <a:spcPts val="0"/>
              </a:spcAft>
              <a:buClr>
                <a:schemeClr val="dk1"/>
              </a:buClr>
              <a:buSzPts val="1100"/>
              <a:buFont typeface="Arial"/>
              <a:buNone/>
            </a:pPr>
            <a:r>
              <a:rPr lang="en" sz="1000">
                <a:solidFill>
                  <a:srgbClr val="0A0A23"/>
                </a:solidFill>
                <a:highlight>
                  <a:srgbClr val="FFE599"/>
                </a:highlight>
                <a:latin typeface="Poppins"/>
                <a:ea typeface="Poppins"/>
                <a:cs typeface="Poppins"/>
                <a:sym typeface="Poppins"/>
              </a:rPr>
              <a:t>It essentially measures </a:t>
            </a:r>
            <a:r>
              <a:rPr b="1" lang="en" sz="1000">
                <a:solidFill>
                  <a:srgbClr val="0A0A23"/>
                </a:solidFill>
                <a:highlight>
                  <a:srgbClr val="FFE599"/>
                </a:highlight>
                <a:latin typeface="Poppins"/>
                <a:ea typeface="Poppins"/>
                <a:cs typeface="Poppins"/>
                <a:sym typeface="Poppins"/>
              </a:rPr>
              <a:t>what amount of the system summary was relevant and in fact needed.</a:t>
            </a:r>
            <a:endParaRPr b="1" sz="1000">
              <a:solidFill>
                <a:srgbClr val="0A0A23"/>
              </a:solidFill>
              <a:highlight>
                <a:srgbClr val="FFE599"/>
              </a:highlight>
              <a:latin typeface="Poppins"/>
              <a:ea typeface="Poppins"/>
              <a:cs typeface="Poppins"/>
              <a:sym typeface="Poppins"/>
            </a:endParaRPr>
          </a:p>
          <a:p>
            <a:pPr indent="0" lvl="0" marL="0" rtl="0" algn="l">
              <a:lnSpc>
                <a:spcPct val="100000"/>
              </a:lnSpc>
              <a:spcBef>
                <a:spcPts val="1200"/>
              </a:spcBef>
              <a:spcAft>
                <a:spcPts val="0"/>
              </a:spcAft>
              <a:buClr>
                <a:schemeClr val="dk1"/>
              </a:buClr>
              <a:buSzPts val="1100"/>
              <a:buFont typeface="Arial"/>
              <a:buNone/>
            </a:pPr>
            <a:r>
              <a:rPr b="1" lang="en" sz="1000">
                <a:solidFill>
                  <a:srgbClr val="0A0A23"/>
                </a:solidFill>
                <a:highlight>
                  <a:srgbClr val="FFE599"/>
                </a:highlight>
                <a:latin typeface="Poppins"/>
                <a:ea typeface="Poppins"/>
                <a:cs typeface="Poppins"/>
                <a:sym typeface="Poppins"/>
              </a:rPr>
              <a:t>F-measure: </a:t>
            </a:r>
            <a:r>
              <a:rPr lang="en" sz="1000">
                <a:solidFill>
                  <a:srgbClr val="0A0A23"/>
                </a:solidFill>
                <a:highlight>
                  <a:srgbClr val="FFE599"/>
                </a:highlight>
                <a:latin typeface="Poppins"/>
                <a:ea typeface="Poppins"/>
                <a:cs typeface="Poppins"/>
                <a:sym typeface="Poppins"/>
              </a:rPr>
              <a:t>It</a:t>
            </a:r>
            <a:r>
              <a:rPr b="1" lang="en" sz="1000">
                <a:solidFill>
                  <a:srgbClr val="0A0A23"/>
                </a:solidFill>
                <a:highlight>
                  <a:srgbClr val="FFE599"/>
                </a:highlight>
                <a:latin typeface="Poppins"/>
                <a:ea typeface="Poppins"/>
                <a:cs typeface="Poppins"/>
                <a:sym typeface="Poppins"/>
              </a:rPr>
              <a:t> </a:t>
            </a:r>
            <a:r>
              <a:rPr lang="en" sz="1000">
                <a:solidFill>
                  <a:srgbClr val="0A0A23"/>
                </a:solidFill>
                <a:highlight>
                  <a:srgbClr val="FFE599"/>
                </a:highlight>
                <a:latin typeface="Poppins"/>
                <a:ea typeface="Poppins"/>
                <a:cs typeface="Poppins"/>
                <a:sym typeface="Poppins"/>
              </a:rPr>
              <a:t>is a parameter which combines both precision and recall in the following manner</a:t>
            </a:r>
            <a:endParaRPr sz="1000">
              <a:solidFill>
                <a:srgbClr val="0A0A23"/>
              </a:solidFill>
              <a:highlight>
                <a:srgbClr val="FFE599"/>
              </a:highlight>
              <a:latin typeface="Poppins"/>
              <a:ea typeface="Poppins"/>
              <a:cs typeface="Poppins"/>
              <a:sym typeface="Poppins"/>
            </a:endParaRPr>
          </a:p>
          <a:p>
            <a:pPr indent="0" lvl="0" marL="0" rtl="0" algn="l">
              <a:lnSpc>
                <a:spcPct val="100000"/>
              </a:lnSpc>
              <a:spcBef>
                <a:spcPts val="1200"/>
              </a:spcBef>
              <a:spcAft>
                <a:spcPts val="0"/>
              </a:spcAft>
              <a:buNone/>
            </a:pPr>
            <a:r>
              <a:rPr lang="en" sz="1000">
                <a:solidFill>
                  <a:srgbClr val="0A0A23"/>
                </a:solidFill>
                <a:highlight>
                  <a:srgbClr val="FFE599"/>
                </a:highlight>
                <a:latin typeface="Poppins"/>
                <a:ea typeface="Poppins"/>
                <a:cs typeface="Poppins"/>
                <a:sym typeface="Poppins"/>
              </a:rPr>
              <a:t>where β is a weighting parameter that favours precision when chosen greater than 1 and recall when smaller than 1.  </a:t>
            </a:r>
            <a:endParaRPr sz="1000">
              <a:solidFill>
                <a:srgbClr val="0A0A23"/>
              </a:solidFill>
              <a:highlight>
                <a:srgbClr val="FFE599"/>
              </a:highlight>
              <a:latin typeface="Poppins"/>
              <a:ea typeface="Poppins"/>
              <a:cs typeface="Poppins"/>
              <a:sym typeface="Poppins"/>
            </a:endParaRPr>
          </a:p>
          <a:p>
            <a:pPr indent="0" lvl="0" marL="0" rtl="0" algn="l">
              <a:lnSpc>
                <a:spcPct val="100000"/>
              </a:lnSpc>
              <a:spcBef>
                <a:spcPts val="1200"/>
              </a:spcBef>
              <a:spcAft>
                <a:spcPts val="1200"/>
              </a:spcAft>
              <a:buNone/>
            </a:pPr>
            <a:r>
              <a:rPr lang="en" sz="1000">
                <a:solidFill>
                  <a:srgbClr val="0A0A23"/>
                </a:solidFill>
                <a:highlight>
                  <a:srgbClr val="FFE599"/>
                </a:highlight>
                <a:latin typeface="Poppins"/>
                <a:ea typeface="Poppins"/>
                <a:cs typeface="Poppins"/>
                <a:sym typeface="Poppins"/>
              </a:rPr>
              <a:t>I would like to Invite Gargi to discuss the results we obtained. Over to you Gargi.</a:t>
            </a:r>
            <a:endParaRPr sz="1000">
              <a:solidFill>
                <a:srgbClr val="0A0A23"/>
              </a:solidFill>
              <a:highlight>
                <a:srgbClr val="FFE599"/>
              </a:highlight>
              <a:latin typeface="Poppins"/>
              <a:ea typeface="Poppins"/>
              <a:cs typeface="Poppins"/>
              <a:sym typeface="Poppi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ec1ac3515b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ec1ac3515b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70000"/>
              </a:lnSpc>
              <a:spcBef>
                <a:spcPts val="1000"/>
              </a:spcBef>
              <a:spcAft>
                <a:spcPts val="0"/>
              </a:spcAft>
              <a:buNone/>
            </a:pPr>
            <a:r>
              <a:rPr lang="en" sz="1000">
                <a:solidFill>
                  <a:schemeClr val="dk1"/>
                </a:solidFill>
                <a:highlight>
                  <a:srgbClr val="FFE599"/>
                </a:highlight>
                <a:latin typeface="Poppins"/>
                <a:ea typeface="Poppins"/>
                <a:cs typeface="Poppins"/>
                <a:sym typeface="Poppins"/>
              </a:rPr>
              <a:t>Moving forward with the results, the evaluation of selected five pre-trained NLP models were based on ROUGE scores, as mentioned earlier.. </a:t>
            </a:r>
            <a:endParaRPr sz="1000">
              <a:solidFill>
                <a:schemeClr val="dk1"/>
              </a:solidFill>
              <a:highlight>
                <a:srgbClr val="FFE599"/>
              </a:highlight>
              <a:latin typeface="Poppins"/>
              <a:ea typeface="Poppins"/>
              <a:cs typeface="Poppins"/>
              <a:sym typeface="Poppins"/>
            </a:endParaRPr>
          </a:p>
          <a:p>
            <a:pPr indent="0" lvl="0" marL="0" rtl="0" algn="just">
              <a:lnSpc>
                <a:spcPct val="70000"/>
              </a:lnSpc>
              <a:spcBef>
                <a:spcPts val="1000"/>
              </a:spcBef>
              <a:spcAft>
                <a:spcPts val="0"/>
              </a:spcAft>
              <a:buNone/>
            </a:pPr>
            <a:r>
              <a:rPr lang="en" sz="1000">
                <a:solidFill>
                  <a:schemeClr val="dk1"/>
                </a:solidFill>
                <a:latin typeface="Poppins"/>
                <a:ea typeface="Poppins"/>
                <a:cs typeface="Poppins"/>
                <a:sym typeface="Poppins"/>
              </a:rPr>
              <a:t>COVID-19 is a new field of study for automatic text summarization using NLP.</a:t>
            </a:r>
            <a:r>
              <a:rPr lang="en" sz="1000">
                <a:solidFill>
                  <a:schemeClr val="dk1"/>
                </a:solidFill>
                <a:highlight>
                  <a:srgbClr val="FFE599"/>
                </a:highlight>
                <a:latin typeface="Poppins"/>
                <a:ea typeface="Poppins"/>
                <a:cs typeface="Poppins"/>
                <a:sym typeface="Poppins"/>
              </a:rPr>
              <a:t> Since COVID-19 is a new field of study there were no open-source datasets for COVID-19 news articles with gold standard summaries that could be used for evaluation of automatic text summarization. As a result, we used the concept of input-summary similarity to solve this problem in our work.</a:t>
            </a:r>
            <a:r>
              <a:rPr lang="en" sz="1000">
                <a:solidFill>
                  <a:schemeClr val="dk1"/>
                </a:solidFill>
                <a:latin typeface="Poppins"/>
                <a:ea typeface="Poppins"/>
                <a:cs typeface="Poppins"/>
                <a:sym typeface="Poppins"/>
              </a:rPr>
              <a:t> </a:t>
            </a:r>
            <a:r>
              <a:rPr lang="en" sz="1000">
                <a:solidFill>
                  <a:srgbClr val="1A1A1A"/>
                </a:solidFill>
              </a:rPr>
              <a:t>The underlying intuition is that good summaries will tend to be similar to the input in terms of content. </a:t>
            </a:r>
            <a:r>
              <a:rPr lang="en" sz="1000">
                <a:solidFill>
                  <a:schemeClr val="dk1"/>
                </a:solidFill>
                <a:highlight>
                  <a:srgbClr val="FFE599"/>
                </a:highlight>
                <a:latin typeface="Poppins"/>
                <a:ea typeface="Poppins"/>
                <a:cs typeface="Poppins"/>
                <a:sym typeface="Poppins"/>
              </a:rPr>
              <a:t>Both ROUGE-2 and ROUGE-L scores were compared between the summary generated by CoVShorts and its article as the reference summary in our experiments.</a:t>
            </a:r>
            <a:endParaRPr sz="1000">
              <a:solidFill>
                <a:schemeClr val="dk1"/>
              </a:solidFill>
              <a:highlight>
                <a:srgbClr val="FFE599"/>
              </a:highlight>
              <a:latin typeface="Poppins"/>
              <a:ea typeface="Poppins"/>
              <a:cs typeface="Poppins"/>
              <a:sym typeface="Poppins"/>
            </a:endParaRPr>
          </a:p>
          <a:p>
            <a:pPr indent="0" lvl="0" marL="0" rtl="0" algn="just">
              <a:lnSpc>
                <a:spcPct val="70000"/>
              </a:lnSpc>
              <a:spcBef>
                <a:spcPts val="1000"/>
              </a:spcBef>
              <a:spcAft>
                <a:spcPts val="0"/>
              </a:spcAft>
              <a:buNone/>
            </a:pPr>
            <a:r>
              <a:rPr lang="en" sz="1000">
                <a:solidFill>
                  <a:schemeClr val="dk1"/>
                </a:solidFill>
                <a:latin typeface="Poppins"/>
                <a:ea typeface="Poppins"/>
                <a:cs typeface="Poppins"/>
                <a:sym typeface="Poppins"/>
              </a:rPr>
              <a:t>We extracted 800 news articles from the COVID-19 Public Media Dataset for testing the performance of the chosen models. As Google Colab has a limited amount of RAM and storage space, the dataset was split into eight subsets, each with a size of 100 articles. Then for each set, we calculated the ROUGE-2 and ROUGE-L cumulative F measure scores for all five respective models. </a:t>
            </a:r>
            <a:endParaRPr sz="1000">
              <a:solidFill>
                <a:schemeClr val="dk1"/>
              </a:solidFill>
              <a:latin typeface="Poppins"/>
              <a:ea typeface="Poppins"/>
              <a:cs typeface="Poppins"/>
              <a:sym typeface="Poppins"/>
            </a:endParaRPr>
          </a:p>
          <a:p>
            <a:pPr indent="0" lvl="0" marL="0" rtl="0" algn="just">
              <a:lnSpc>
                <a:spcPct val="70000"/>
              </a:lnSpc>
              <a:spcBef>
                <a:spcPts val="1000"/>
              </a:spcBef>
              <a:spcAft>
                <a:spcPts val="1000"/>
              </a:spcAft>
              <a:buNone/>
            </a:pPr>
            <a:r>
              <a:t/>
            </a:r>
            <a:endParaRPr sz="1000">
              <a:solidFill>
                <a:schemeClr val="dk1"/>
              </a:solidFill>
              <a:highlight>
                <a:srgbClr val="FFE599"/>
              </a:highlight>
              <a:latin typeface="Poppins"/>
              <a:ea typeface="Poppins"/>
              <a:cs typeface="Poppins"/>
              <a:sym typeface="Poppi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ec9e64b48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ec9e64b48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70000"/>
              </a:lnSpc>
              <a:spcBef>
                <a:spcPts val="1000"/>
              </a:spcBef>
              <a:spcAft>
                <a:spcPts val="0"/>
              </a:spcAft>
              <a:buClr>
                <a:schemeClr val="dk1"/>
              </a:buClr>
              <a:buSzPts val="1100"/>
              <a:buFont typeface="Arial"/>
              <a:buNone/>
            </a:pPr>
            <a:r>
              <a:rPr lang="en">
                <a:solidFill>
                  <a:schemeClr val="dk1"/>
                </a:solidFill>
                <a:highlight>
                  <a:srgbClr val="FFE599"/>
                </a:highlight>
                <a:latin typeface="Poppins"/>
                <a:ea typeface="Poppins"/>
                <a:cs typeface="Poppins"/>
                <a:sym typeface="Poppins"/>
              </a:rPr>
              <a:t>Experiment results showed that extractive summarization models such as GPT-2, BERT, and XLNet outperformed the other two models, as shown in the table here. We can say that the three models, GPT-2, BERT, and XLNet, are competing fiercely; BERT is outperforming the others, while T5 and BART lags. Hence, BERT demonstrated that it is simple and experimentally dominant in comparison to other summarization models.</a:t>
            </a:r>
            <a:endParaRPr>
              <a:solidFill>
                <a:schemeClr val="dk1"/>
              </a:solidFill>
              <a:highlight>
                <a:srgbClr val="FFE599"/>
              </a:highlight>
              <a:latin typeface="Poppins"/>
              <a:ea typeface="Poppins"/>
              <a:cs typeface="Poppins"/>
              <a:sym typeface="Poppins"/>
            </a:endParaRPr>
          </a:p>
          <a:p>
            <a:pPr indent="0" lvl="0" marL="0" rtl="0" algn="l">
              <a:spcBef>
                <a:spcPts val="10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ec1ac3515b_1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ec1ac3515b_1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rgbClr val="FFE599"/>
                </a:highlight>
                <a:latin typeface="Poppins"/>
                <a:ea typeface="Poppins"/>
                <a:cs typeface="Poppins"/>
                <a:sym typeface="Poppins"/>
              </a:rPr>
              <a:t>We used Word Cloud to validate the CoVShorts summary. It is an effective visualisation technique for representing the frequency of words in a text in a simple and captivating way.</a:t>
            </a:r>
            <a:r>
              <a:rPr lang="en">
                <a:latin typeface="Poppins"/>
                <a:ea typeface="Poppins"/>
                <a:cs typeface="Poppins"/>
                <a:sym typeface="Poppins"/>
              </a:rPr>
              <a:t> </a:t>
            </a:r>
            <a:r>
              <a:rPr lang="en">
                <a:solidFill>
                  <a:schemeClr val="dk1"/>
                </a:solidFill>
                <a:latin typeface="Poppins"/>
                <a:ea typeface="Poppins"/>
                <a:cs typeface="Poppins"/>
                <a:sym typeface="Poppins"/>
              </a:rPr>
              <a:t>It</a:t>
            </a:r>
            <a:r>
              <a:rPr lang="en">
                <a:solidFill>
                  <a:schemeClr val="dk1"/>
                </a:solidFill>
                <a:latin typeface="Poppins"/>
                <a:ea typeface="Poppins"/>
                <a:cs typeface="Poppins"/>
                <a:sym typeface="Poppins"/>
              </a:rPr>
              <a:t> exhibits the graphical representation of the data obtained from the text. </a:t>
            </a:r>
            <a:r>
              <a:rPr lang="en">
                <a:highlight>
                  <a:srgbClr val="FFE599"/>
                </a:highlight>
                <a:latin typeface="Poppins"/>
                <a:ea typeface="Poppins"/>
                <a:cs typeface="Poppins"/>
                <a:sym typeface="Poppins"/>
              </a:rPr>
              <a:t>The size of each word is determined by its frequency,</a:t>
            </a:r>
            <a:r>
              <a:rPr lang="en">
                <a:latin typeface="Poppins"/>
                <a:ea typeface="Poppins"/>
                <a:cs typeface="Poppins"/>
                <a:sym typeface="Poppins"/>
              </a:rPr>
              <a:t>or the total number of times it appeared. The Word Cloud is also used on our dataset to find the most frequently occurring words in the summaries generated by BERT. </a:t>
            </a:r>
            <a:r>
              <a:rPr lang="en">
                <a:highlight>
                  <a:srgbClr val="FFE599"/>
                </a:highlight>
                <a:latin typeface="Poppins"/>
                <a:ea typeface="Poppins"/>
                <a:cs typeface="Poppins"/>
                <a:sym typeface="Poppins"/>
              </a:rPr>
              <a:t>Word CLoud</a:t>
            </a:r>
            <a:r>
              <a:rPr lang="en">
                <a:solidFill>
                  <a:schemeClr val="dk1"/>
                </a:solidFill>
                <a:highlight>
                  <a:srgbClr val="FFE599"/>
                </a:highlight>
                <a:latin typeface="Poppins"/>
                <a:ea typeface="Poppins"/>
                <a:cs typeface="Poppins"/>
                <a:sym typeface="Poppins"/>
              </a:rPr>
              <a:t> assisted us in determining whether the generated summaries captured the essence of the COVID-19 topic or not.</a:t>
            </a:r>
            <a:endParaRPr>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000">
              <a:latin typeface="Merriweather"/>
              <a:ea typeface="Merriweather"/>
              <a:cs typeface="Merriweather"/>
              <a:sym typeface="Merriweathe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ec1ac3515b_7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ec1ac3515b_7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highlight>
                  <a:srgbClr val="FFE599"/>
                </a:highlight>
                <a:latin typeface="Poppins"/>
                <a:ea typeface="Poppins"/>
                <a:cs typeface="Poppins"/>
                <a:sym typeface="Poppins"/>
              </a:rPr>
              <a:t>As we can see in the graph above, the most frequent keywords</a:t>
            </a:r>
            <a:r>
              <a:rPr lang="en" sz="1000">
                <a:solidFill>
                  <a:schemeClr val="dk1"/>
                </a:solidFill>
                <a:highlight>
                  <a:srgbClr val="FFE599"/>
                </a:highlight>
                <a:latin typeface="Poppins"/>
                <a:ea typeface="Poppins"/>
                <a:cs typeface="Poppins"/>
                <a:sym typeface="Poppins"/>
              </a:rPr>
              <a:t> that appears in the summaries generated by </a:t>
            </a:r>
            <a:r>
              <a:rPr lang="en" sz="1000">
                <a:solidFill>
                  <a:schemeClr val="dk1"/>
                </a:solidFill>
                <a:highlight>
                  <a:srgbClr val="FFE599"/>
                </a:highlight>
                <a:latin typeface="Poppins"/>
                <a:ea typeface="Poppins"/>
                <a:cs typeface="Poppins"/>
                <a:sym typeface="Poppins"/>
              </a:rPr>
              <a:t>BERT  are china, virus, wuhan, outbreak, coronavirus, cases . This  indicates that they are not straying away from the COVID-19 theme.</a:t>
            </a:r>
            <a:endParaRPr sz="1000">
              <a:solidFill>
                <a:schemeClr val="dk1"/>
              </a:solidFill>
              <a:highlight>
                <a:srgbClr val="FFE599"/>
              </a:highlight>
              <a:latin typeface="Poppins"/>
              <a:ea typeface="Poppins"/>
              <a:cs typeface="Poppins"/>
              <a:sym typeface="Poppi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ec1ac3515b_1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ec1ac3515b_1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highlight>
                  <a:srgbClr val="FFE599"/>
                </a:highlight>
                <a:latin typeface="Poppins"/>
                <a:ea typeface="Poppins"/>
                <a:cs typeface="Poppins"/>
                <a:sym typeface="Poppins"/>
              </a:rPr>
              <a:t>In future, this project could be taken a step further by developing a mobile application for the user's convenience. In addition, rather than pasting the news article as input, the user can directly enter the URL for the news article, and the application will extract the article for summarization. To generate even better summaries, various other NLP models can also be incorporated.</a:t>
            </a:r>
            <a:endParaRPr sz="1000">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000">
              <a:solidFill>
                <a:schemeClr val="dk1"/>
              </a:solidFill>
              <a:highlight>
                <a:srgbClr val="FFE599"/>
              </a:highlight>
              <a:latin typeface="Poppins"/>
              <a:ea typeface="Poppins"/>
              <a:cs typeface="Poppins"/>
              <a:sym typeface="Poppi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ec1ac3515b_7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ec1ac3515b_7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1000"/>
              </a:spcBef>
              <a:spcAft>
                <a:spcPts val="0"/>
              </a:spcAft>
              <a:buClr>
                <a:schemeClr val="dk1"/>
              </a:buClr>
              <a:buSzPts val="1100"/>
              <a:buFont typeface="Poppins"/>
              <a:buChar char="●"/>
            </a:pPr>
            <a:r>
              <a:rPr lang="en">
                <a:solidFill>
                  <a:schemeClr val="dk1"/>
                </a:solidFill>
                <a:highlight>
                  <a:srgbClr val="FFE599"/>
                </a:highlight>
                <a:latin typeface="Poppins"/>
                <a:ea typeface="Poppins"/>
                <a:cs typeface="Poppins"/>
                <a:sym typeface="Poppins"/>
              </a:rPr>
              <a:t>Overall, the extractive NLP models outperformed the abstractive ones.</a:t>
            </a:r>
            <a:endParaRPr>
              <a:solidFill>
                <a:schemeClr val="dk1"/>
              </a:solidFill>
              <a:highlight>
                <a:srgbClr val="FFE599"/>
              </a:highlight>
              <a:latin typeface="Poppins"/>
              <a:ea typeface="Poppins"/>
              <a:cs typeface="Poppins"/>
              <a:sym typeface="Poppins"/>
            </a:endParaRPr>
          </a:p>
          <a:p>
            <a:pPr indent="-298450" lvl="0" marL="457200" rtl="0" algn="l">
              <a:lnSpc>
                <a:spcPct val="150000"/>
              </a:lnSpc>
              <a:spcBef>
                <a:spcPts val="0"/>
              </a:spcBef>
              <a:spcAft>
                <a:spcPts val="0"/>
              </a:spcAft>
              <a:buClr>
                <a:schemeClr val="dk1"/>
              </a:buClr>
              <a:buSzPts val="1100"/>
              <a:buFont typeface="Poppins"/>
              <a:buChar char="●"/>
            </a:pPr>
            <a:r>
              <a:rPr lang="en">
                <a:solidFill>
                  <a:schemeClr val="dk1"/>
                </a:solidFill>
                <a:highlight>
                  <a:srgbClr val="FFE599"/>
                </a:highlight>
                <a:latin typeface="Poppins"/>
                <a:ea typeface="Poppins"/>
                <a:cs typeface="Poppins"/>
                <a:sym typeface="Poppins"/>
              </a:rPr>
              <a:t>An auto-encoding model (BERT), provided better results than the autoregressive (XLNet, GPT-2) and Seq2Seq-based other proposed models (BART,T5).</a:t>
            </a:r>
            <a:endParaRPr>
              <a:solidFill>
                <a:schemeClr val="dk1"/>
              </a:solidFill>
              <a:highlight>
                <a:srgbClr val="FFE599"/>
              </a:highlight>
              <a:latin typeface="Poppins"/>
              <a:ea typeface="Poppins"/>
              <a:cs typeface="Poppins"/>
              <a:sym typeface="Poppins"/>
            </a:endParaRPr>
          </a:p>
          <a:p>
            <a:pPr indent="-298450" lvl="0" marL="457200" rtl="0" algn="l">
              <a:lnSpc>
                <a:spcPct val="150000"/>
              </a:lnSpc>
              <a:spcBef>
                <a:spcPts val="0"/>
              </a:spcBef>
              <a:spcAft>
                <a:spcPts val="0"/>
              </a:spcAft>
              <a:buClr>
                <a:schemeClr val="dk1"/>
              </a:buClr>
              <a:buSzPts val="1100"/>
              <a:buFont typeface="Poppins"/>
              <a:buChar char="●"/>
            </a:pPr>
            <a:r>
              <a:rPr lang="en">
                <a:solidFill>
                  <a:schemeClr val="dk1"/>
                </a:solidFill>
                <a:highlight>
                  <a:srgbClr val="FFE599"/>
                </a:highlight>
                <a:latin typeface="Poppins"/>
                <a:ea typeface="Poppins"/>
                <a:cs typeface="Poppins"/>
                <a:sym typeface="Poppins"/>
              </a:rPr>
              <a:t>BERT, an extractive text summarization model, produced the summary with the highest ROUGE score out of all the models tested.</a:t>
            </a:r>
            <a:endParaRPr>
              <a:solidFill>
                <a:schemeClr val="dk1"/>
              </a:solidFill>
              <a:highlight>
                <a:srgbClr val="FFE599"/>
              </a:highlight>
              <a:latin typeface="Poppins"/>
              <a:ea typeface="Poppins"/>
              <a:cs typeface="Poppins"/>
              <a:sym typeface="Poppins"/>
            </a:endParaRPr>
          </a:p>
          <a:p>
            <a:pPr indent="-298450" lvl="0" marL="457200" rtl="0" algn="l">
              <a:lnSpc>
                <a:spcPct val="150000"/>
              </a:lnSpc>
              <a:spcBef>
                <a:spcPts val="0"/>
              </a:spcBef>
              <a:spcAft>
                <a:spcPts val="0"/>
              </a:spcAft>
              <a:buClr>
                <a:schemeClr val="dk1"/>
              </a:buClr>
              <a:buSzPts val="1100"/>
              <a:buFont typeface="Poppins"/>
              <a:buChar char="●"/>
            </a:pPr>
            <a:r>
              <a:rPr lang="en">
                <a:solidFill>
                  <a:schemeClr val="dk1"/>
                </a:solidFill>
                <a:highlight>
                  <a:srgbClr val="FFE599"/>
                </a:highlight>
                <a:latin typeface="Poppins"/>
                <a:ea typeface="Poppins"/>
                <a:cs typeface="Poppins"/>
                <a:sym typeface="Poppins"/>
              </a:rPr>
              <a:t>Hence, we deployed BERT, the best performing pre-trained NLP transformer model in our application </a:t>
            </a:r>
            <a:r>
              <a:rPr i="1" lang="en">
                <a:solidFill>
                  <a:schemeClr val="dk1"/>
                </a:solidFill>
                <a:highlight>
                  <a:srgbClr val="FFE599"/>
                </a:highlight>
                <a:latin typeface="Poppins"/>
                <a:ea typeface="Poppins"/>
                <a:cs typeface="Poppins"/>
                <a:sym typeface="Poppins"/>
              </a:rPr>
              <a:t>“CoVShorts”</a:t>
            </a:r>
            <a:r>
              <a:rPr lang="en">
                <a:solidFill>
                  <a:schemeClr val="dk1"/>
                </a:solidFill>
                <a:highlight>
                  <a:srgbClr val="FFE599"/>
                </a:highlight>
                <a:latin typeface="Poppins"/>
                <a:ea typeface="Poppins"/>
                <a:cs typeface="Poppins"/>
                <a:sym typeface="Poppins"/>
              </a:rPr>
              <a:t>.</a:t>
            </a:r>
            <a:endParaRPr>
              <a:solidFill>
                <a:schemeClr val="dk1"/>
              </a:solidFill>
              <a:highlight>
                <a:srgbClr val="FFE599"/>
              </a:highlight>
              <a:latin typeface="Poppins"/>
              <a:ea typeface="Poppins"/>
              <a:cs typeface="Poppins"/>
              <a:sym typeface="Poppins"/>
            </a:endParaRPr>
          </a:p>
          <a:p>
            <a:pPr indent="-298450" lvl="0" marL="457200" rtl="0" algn="l">
              <a:lnSpc>
                <a:spcPct val="150000"/>
              </a:lnSpc>
              <a:spcBef>
                <a:spcPts val="0"/>
              </a:spcBef>
              <a:spcAft>
                <a:spcPts val="0"/>
              </a:spcAft>
              <a:buClr>
                <a:schemeClr val="dk1"/>
              </a:buClr>
              <a:buSzPts val="1100"/>
              <a:buFont typeface="Poppins"/>
              <a:buChar char="●"/>
            </a:pPr>
            <a:r>
              <a:rPr lang="en">
                <a:solidFill>
                  <a:schemeClr val="dk1"/>
                </a:solidFill>
                <a:highlight>
                  <a:srgbClr val="FFE599"/>
                </a:highlight>
                <a:latin typeface="Poppins"/>
                <a:ea typeface="Poppins"/>
                <a:cs typeface="Poppins"/>
                <a:sym typeface="Poppins"/>
              </a:rPr>
              <a:t>We confirmed, using Word Cloud, that the summary generated by CoVShorts is concise and does not deviate from the actual theme of the news article.</a:t>
            </a:r>
            <a:endParaRPr>
              <a:highlight>
                <a:srgbClr val="FFE599"/>
              </a:highlight>
              <a:latin typeface="Poppins"/>
              <a:ea typeface="Poppins"/>
              <a:cs typeface="Poppins"/>
              <a:sym typeface="Poppi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ec1ac3515b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ec1ac3515b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start with presentation</a:t>
            </a:r>
            <a:endParaRPr/>
          </a:p>
          <a:p>
            <a:pPr indent="0" lvl="0" marL="0" rtl="0" algn="l">
              <a:spcBef>
                <a:spcPts val="0"/>
              </a:spcBef>
              <a:spcAft>
                <a:spcPts val="0"/>
              </a:spcAft>
              <a:buNone/>
            </a:pPr>
            <a:r>
              <a:rPr lang="en"/>
              <a:t>Now, We will be discussing the background of our project, what was the idea and motivation behind coming with this web application and what was our approach towards achieving it. Subsequently, We will discuss how our project is contributing novelty to existing work. Then We will present the entire process for the implementation. Finally, we will go through the evaluation method and the results of our project.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f9b7d578e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f9b7d578e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also presented our research paper titled “</a:t>
            </a:r>
            <a:r>
              <a:rPr lang="en">
                <a:solidFill>
                  <a:schemeClr val="dk1"/>
                </a:solidFill>
              </a:rPr>
              <a:t>CoVShorts: News Summarization Application Based on Deep NLP Transformers for SARS-CoV-2” </a:t>
            </a:r>
            <a:r>
              <a:rPr lang="en"/>
              <a:t>in IEEE 9th International Conference on Reliability, Infocom Technologies and Optimization, ICRITO 2021 on 4th September, 2021.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ec1ac3515b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ec1ac3515b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ec44feba31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ec44feba31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ec1ac3515b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ec1ac3515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In 2020, t</a:t>
            </a:r>
            <a:r>
              <a:rPr lang="en">
                <a:solidFill>
                  <a:schemeClr val="dk1"/>
                </a:solidFill>
              </a:rPr>
              <a:t>he rapid rise in COVID-19 has impacted individuals all over the world. The pandemic has brought with it an abundance of research publications, news articles, etc., making it difficult for the general public to keep up with all of the information and read through all of the data. Short summaries of news articles can assist the public in grasping a gist of an entire article without having to read it completely. So we thought of developing a platform which can summarise lengthy news articles, related to the coronavirus pandemic,  into precise articles. </a:t>
            </a:r>
            <a:endParaRPr>
              <a:solidFill>
                <a:schemeClr val="dk1"/>
              </a:solidFill>
            </a:endParaRPr>
          </a:p>
          <a:p>
            <a:pPr indent="0" lvl="0" marL="0" rtl="0" algn="l">
              <a:spcBef>
                <a:spcPts val="0"/>
              </a:spcBef>
              <a:spcAft>
                <a:spcPts val="0"/>
              </a:spcAft>
              <a:buNone/>
            </a:pPr>
            <a:r>
              <a:rPr lang="en">
                <a:solidFill>
                  <a:schemeClr val="dk1"/>
                </a:solidFill>
              </a:rPr>
              <a:t>With the evolution of Deep Learning in Natural Language Processing, we exploited the power of recent advances in pre-trained transformer-based NLP models to perform text summarization over the COVID-19 Public Media Dataset. NLP serves with models that can be used to generate summaries that retain the overall sense of the articles.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f9b7d578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f9b7d578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Automatic text summarisation techniques can be divided into two different approaches: Extractive and Abstractive.</a:t>
            </a:r>
            <a:endParaRPr>
              <a:solidFill>
                <a:schemeClr val="dk1"/>
              </a:solidFill>
            </a:endParaRPr>
          </a:p>
          <a:p>
            <a:pPr indent="0" lvl="0" marL="0" rtl="0" algn="l">
              <a:spcBef>
                <a:spcPts val="0"/>
              </a:spcBef>
              <a:spcAft>
                <a:spcPts val="0"/>
              </a:spcAft>
              <a:buNone/>
            </a:pPr>
            <a:r>
              <a:rPr lang="en">
                <a:solidFill>
                  <a:schemeClr val="dk1"/>
                </a:solidFill>
              </a:rPr>
              <a:t>In extractive text summarization, transformer models locate and concatenate the parts of the sentences that seem more relevant for the summary. </a:t>
            </a:r>
            <a:r>
              <a:rPr lang="en">
                <a:solidFill>
                  <a:srgbClr val="292929"/>
                </a:solidFill>
                <a:highlight>
                  <a:schemeClr val="lt1"/>
                </a:highlight>
              </a:rPr>
              <a:t>So, in this case, every line and word of the summary actually belongs to the original document which is summarized.</a:t>
            </a:r>
            <a:endParaRPr>
              <a:solidFill>
                <a:srgbClr val="292929"/>
              </a:solidFill>
              <a:highlight>
                <a:schemeClr val="lt1"/>
              </a:highlight>
            </a:endParaRPr>
          </a:p>
          <a:p>
            <a:pPr indent="0" lvl="0" marL="0" rtl="0" algn="l">
              <a:spcBef>
                <a:spcPts val="0"/>
              </a:spcBef>
              <a:spcAft>
                <a:spcPts val="0"/>
              </a:spcAft>
              <a:buNone/>
            </a:pPr>
            <a:r>
              <a:rPr lang="en">
                <a:solidFill>
                  <a:schemeClr val="dk1"/>
                </a:solidFill>
              </a:rPr>
              <a:t>Abstractive text summarization has a different approach which parses the source text to provide summaries with novel terms or phrases not from the source content.</a:t>
            </a:r>
            <a:r>
              <a:rPr lang="en">
                <a:solidFill>
                  <a:srgbClr val="292929"/>
                </a:solidFill>
                <a:highlight>
                  <a:schemeClr val="lt1"/>
                </a:highlight>
              </a:rPr>
              <a:t>just like how we actually summarize. So, it is much harder than the extractive approach.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ec1ac3515b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ec1ac3515b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a:ea typeface="Poppins"/>
                <a:cs typeface="Poppins"/>
                <a:sym typeface="Poppins"/>
              </a:rPr>
              <a:t>What makes our project </a:t>
            </a:r>
            <a:r>
              <a:rPr lang="en">
                <a:latin typeface="Poppins"/>
                <a:ea typeface="Poppins"/>
                <a:cs typeface="Poppins"/>
                <a:sym typeface="Poppins"/>
              </a:rPr>
              <a:t>unique</a:t>
            </a:r>
            <a:r>
              <a:rPr lang="en">
                <a:latin typeface="Poppins"/>
                <a:ea typeface="Poppins"/>
                <a:cs typeface="Poppins"/>
                <a:sym typeface="Poppins"/>
              </a:rPr>
              <a:t> is its contributions.</a:t>
            </a:r>
            <a:endParaRPr>
              <a:latin typeface="Poppins"/>
              <a:ea typeface="Poppins"/>
              <a:cs typeface="Poppins"/>
              <a:sym typeface="Poppins"/>
            </a:endParaRPr>
          </a:p>
          <a:p>
            <a:pPr indent="0" lvl="0" marL="0" rtl="0" algn="l">
              <a:spcBef>
                <a:spcPts val="0"/>
              </a:spcBef>
              <a:spcAft>
                <a:spcPts val="0"/>
              </a:spcAft>
              <a:buNone/>
            </a:pPr>
            <a:r>
              <a:rPr lang="en">
                <a:latin typeface="Poppins"/>
                <a:ea typeface="Poppins"/>
                <a:cs typeface="Poppins"/>
                <a:sym typeface="Poppins"/>
              </a:rPr>
              <a:t> </a:t>
            </a:r>
            <a:endParaRPr>
              <a:latin typeface="Poppins"/>
              <a:ea typeface="Poppins"/>
              <a:cs typeface="Poppins"/>
              <a:sym typeface="Poppins"/>
            </a:endParaRPr>
          </a:p>
          <a:p>
            <a:pPr indent="0" lvl="0" marL="0" rtl="0" algn="l">
              <a:spcBef>
                <a:spcPts val="0"/>
              </a:spcBef>
              <a:spcAft>
                <a:spcPts val="0"/>
              </a:spcAft>
              <a:buNone/>
            </a:pPr>
            <a:r>
              <a:rPr lang="en">
                <a:latin typeface="Poppins"/>
                <a:ea typeface="Poppins"/>
                <a:cs typeface="Poppins"/>
                <a:sym typeface="Poppins"/>
              </a:rPr>
              <a:t>Number 01: </a:t>
            </a:r>
            <a:r>
              <a:rPr lang="en">
                <a:solidFill>
                  <a:schemeClr val="dk1"/>
                </a:solidFill>
                <a:latin typeface="Poppins"/>
                <a:ea typeface="Poppins"/>
                <a:cs typeface="Poppins"/>
                <a:sym typeface="Poppins"/>
              </a:rPr>
              <a:t>Firstly </a:t>
            </a:r>
            <a:r>
              <a:rPr lang="en">
                <a:latin typeface="Poppins"/>
                <a:ea typeface="Poppins"/>
                <a:cs typeface="Poppins"/>
                <a:sym typeface="Poppins"/>
              </a:rPr>
              <a:t>To analyze the performance of different kinds of summarization, we selected 5 NLP transformer models. 3 models, namely GPT-2, BERT and XLNet, perform extractive text summarization. In addition, GPT-2 and XLNet are </a:t>
            </a:r>
            <a:r>
              <a:rPr lang="en">
                <a:latin typeface="Poppins"/>
                <a:ea typeface="Poppins"/>
                <a:cs typeface="Poppins"/>
                <a:sym typeface="Poppins"/>
              </a:rPr>
              <a:t>autoregressive models whereas BERT is an auto-encoder.</a:t>
            </a:r>
            <a:endParaRPr>
              <a:latin typeface="Poppins"/>
              <a:ea typeface="Poppins"/>
              <a:cs typeface="Poppins"/>
              <a:sym typeface="Poppins"/>
            </a:endParaRPr>
          </a:p>
          <a:p>
            <a:pPr indent="0" lvl="0" marL="0" rtl="0" algn="l">
              <a:spcBef>
                <a:spcPts val="0"/>
              </a:spcBef>
              <a:spcAft>
                <a:spcPts val="0"/>
              </a:spcAft>
              <a:buNone/>
            </a:pPr>
            <a:r>
              <a:rPr lang="en">
                <a:latin typeface="Poppins"/>
                <a:ea typeface="Poppins"/>
                <a:cs typeface="Poppins"/>
                <a:sym typeface="Poppins"/>
              </a:rPr>
              <a:t>The other 2 models are T5 and BART which perform abstractive text summarization. They both are Seq2Seq transformer models.</a:t>
            </a:r>
            <a:endParaRPr>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a:p>
            <a:pPr indent="0" lvl="0" marL="0" rtl="0" algn="l">
              <a:spcBef>
                <a:spcPts val="0"/>
              </a:spcBef>
              <a:spcAft>
                <a:spcPts val="0"/>
              </a:spcAft>
              <a:buNone/>
            </a:pPr>
            <a:r>
              <a:rPr lang="en">
                <a:latin typeface="Poppins"/>
                <a:ea typeface="Poppins"/>
                <a:cs typeface="Poppins"/>
                <a:sym typeface="Poppins"/>
              </a:rPr>
              <a:t>Number 02: Our tests show that BERT provided with the best summaries for COVID-19 news articles so we deployed it in our web application named “CoVShorts” </a:t>
            </a:r>
            <a:r>
              <a:rPr lang="en">
                <a:solidFill>
                  <a:schemeClr val="dk1"/>
                </a:solidFill>
                <a:latin typeface="Poppins"/>
                <a:ea typeface="Poppins"/>
                <a:cs typeface="Poppins"/>
                <a:sym typeface="Poppins"/>
              </a:rPr>
              <a:t>where long news articles can be condensed into summaries</a:t>
            </a:r>
            <a:r>
              <a:rPr lang="en">
                <a:latin typeface="Poppins"/>
                <a:ea typeface="Poppins"/>
                <a:cs typeface="Poppins"/>
                <a:sym typeface="Poppins"/>
              </a:rPr>
              <a:t>. </a:t>
            </a:r>
            <a:r>
              <a:rPr lang="en">
                <a:solidFill>
                  <a:schemeClr val="dk1"/>
                </a:solidFill>
                <a:latin typeface="Poppins"/>
                <a:ea typeface="Poppins"/>
                <a:cs typeface="Poppins"/>
                <a:sym typeface="Poppins"/>
              </a:rPr>
              <a:t>The objective of our project is to develop a platform for users where long news articles can be condensed into summaries containing only the relevant facts from the article to ease out staying up-to-date.</a:t>
            </a:r>
            <a:endParaRPr>
              <a:solidFill>
                <a:schemeClr val="dk1"/>
              </a:solidFill>
              <a:latin typeface="Poppins"/>
              <a:ea typeface="Poppins"/>
              <a:cs typeface="Poppins"/>
              <a:sym typeface="Poppins"/>
            </a:endParaRPr>
          </a:p>
          <a:p>
            <a:pPr indent="0" lvl="0" marL="0" rtl="0" algn="l">
              <a:spcBef>
                <a:spcPts val="0"/>
              </a:spcBef>
              <a:spcAft>
                <a:spcPts val="0"/>
              </a:spcAft>
              <a:buNone/>
            </a:pPr>
            <a:r>
              <a:t/>
            </a:r>
            <a:endParaRPr>
              <a:solidFill>
                <a:schemeClr val="dk1"/>
              </a:solidFill>
              <a:latin typeface="Poppins"/>
              <a:ea typeface="Poppins"/>
              <a:cs typeface="Poppins"/>
              <a:sym typeface="Poppins"/>
            </a:endParaRPr>
          </a:p>
          <a:p>
            <a:pPr indent="0" lvl="0" marL="0" rtl="0" algn="l">
              <a:spcBef>
                <a:spcPts val="0"/>
              </a:spcBef>
              <a:spcAft>
                <a:spcPts val="0"/>
              </a:spcAft>
              <a:buNone/>
            </a:pPr>
            <a:r>
              <a:rPr lang="en">
                <a:solidFill>
                  <a:schemeClr val="dk1"/>
                </a:solidFill>
                <a:latin typeface="Poppins"/>
                <a:ea typeface="Poppins"/>
                <a:cs typeface="Poppins"/>
                <a:sym typeface="Poppins"/>
              </a:rPr>
              <a:t>Number 03: COVID-19 is a new arena for </a:t>
            </a:r>
            <a:r>
              <a:rPr lang="en">
                <a:solidFill>
                  <a:schemeClr val="dk1"/>
                </a:solidFill>
                <a:latin typeface="Poppins"/>
                <a:ea typeface="Poppins"/>
                <a:cs typeface="Poppins"/>
                <a:sym typeface="Poppins"/>
              </a:rPr>
              <a:t>researchers</a:t>
            </a:r>
            <a:r>
              <a:rPr lang="en">
                <a:solidFill>
                  <a:schemeClr val="dk1"/>
                </a:solidFill>
                <a:latin typeface="Poppins"/>
                <a:ea typeface="Poppins"/>
                <a:cs typeface="Poppins"/>
                <a:sym typeface="Poppins"/>
              </a:rPr>
              <a:t> and so any work related to it should be doubly-checked for assurance. We evaluated the summaries generated by calculating ROUGE scores ( ROUGE-2 and ROUGE-L). BERT getting highest ROUGE score assured that it was providing a summary most similar and relevant to the news article. We further generated a WORD CLOUD for the summaries to reassure that they did not deviate from the topic of the article.</a:t>
            </a:r>
            <a:endParaRPr>
              <a:solidFill>
                <a:schemeClr val="dk1"/>
              </a:solidFill>
              <a:latin typeface="Poppins"/>
              <a:ea typeface="Poppins"/>
              <a:cs typeface="Poppins"/>
              <a:sym typeface="Poppins"/>
            </a:endParaRPr>
          </a:p>
          <a:p>
            <a:pPr indent="0" lvl="0" marL="0" rtl="0" algn="l">
              <a:spcBef>
                <a:spcPts val="0"/>
              </a:spcBef>
              <a:spcAft>
                <a:spcPts val="0"/>
              </a:spcAft>
              <a:buNone/>
            </a:pPr>
            <a:r>
              <a:rPr lang="en">
                <a:solidFill>
                  <a:schemeClr val="dk1"/>
                </a:solidFill>
                <a:latin typeface="Poppins"/>
                <a:ea typeface="Poppins"/>
                <a:cs typeface="Poppins"/>
                <a:sym typeface="Poppins"/>
              </a:rPr>
              <a:t>Now I would like to invite Akansha to take over the presentation from here.</a:t>
            </a:r>
            <a:endParaRPr>
              <a:solidFill>
                <a:schemeClr val="dk1"/>
              </a:solidFill>
              <a:latin typeface="Poppins"/>
              <a:ea typeface="Poppins"/>
              <a:cs typeface="Poppins"/>
              <a:sym typeface="Poppi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ec1ac3515b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ec1ac3515b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rgbClr val="FFE599"/>
                </a:highlight>
                <a:latin typeface="Poppins"/>
                <a:ea typeface="Poppins"/>
                <a:cs typeface="Poppins"/>
                <a:sym typeface="Poppins"/>
              </a:rPr>
              <a:t>We tested the 5 models on</a:t>
            </a:r>
            <a:r>
              <a:rPr lang="en">
                <a:highlight>
                  <a:srgbClr val="FFE599"/>
                </a:highlight>
              </a:rPr>
              <a:t> </a:t>
            </a:r>
            <a:r>
              <a:rPr lang="en">
                <a:solidFill>
                  <a:schemeClr val="dk1"/>
                </a:solidFill>
                <a:highlight>
                  <a:srgbClr val="FFE599"/>
                </a:highlight>
                <a:latin typeface="Poppins"/>
                <a:ea typeface="Poppins"/>
                <a:cs typeface="Poppins"/>
                <a:sym typeface="Poppins"/>
              </a:rPr>
              <a:t>“COVID-19 Public Media Dataset” which was obtained from Anacode's Kaggle platform.</a:t>
            </a:r>
            <a:r>
              <a:rPr lang="en">
                <a:solidFill>
                  <a:schemeClr val="dk1"/>
                </a:solidFill>
                <a:latin typeface="Poppins"/>
                <a:ea typeface="Poppins"/>
                <a:cs typeface="Poppins"/>
                <a:sym typeface="Poppins"/>
              </a:rPr>
              <a:t> </a:t>
            </a:r>
            <a:r>
              <a:rPr lang="en">
                <a:solidFill>
                  <a:schemeClr val="dk1"/>
                </a:solidFill>
                <a:highlight>
                  <a:schemeClr val="lt1"/>
                </a:highlight>
                <a:latin typeface="Poppins"/>
                <a:ea typeface="Poppins"/>
                <a:cs typeface="Poppins"/>
                <a:sym typeface="Poppins"/>
              </a:rPr>
              <a:t>Between January 1st and December </a:t>
            </a:r>
            <a:r>
              <a:rPr lang="en">
                <a:solidFill>
                  <a:schemeClr val="dk1"/>
                </a:solidFill>
                <a:latin typeface="Poppins"/>
                <a:ea typeface="Poppins"/>
                <a:cs typeface="Poppins"/>
                <a:sym typeface="Poppins"/>
              </a:rPr>
              <a:t>31st, 2020, this dataset acquired over 3 lakh 50 thousand full-text internet articles from online media. </a:t>
            </a:r>
            <a:r>
              <a:rPr lang="en">
                <a:solidFill>
                  <a:schemeClr val="dk1"/>
                </a:solidFill>
                <a:highlight>
                  <a:srgbClr val="FFE599"/>
                </a:highlight>
                <a:latin typeface="Poppins"/>
                <a:ea typeface="Poppins"/>
                <a:cs typeface="Poppins"/>
                <a:sym typeface="Poppins"/>
              </a:rPr>
              <a:t>This dataset is a collection of 3 lakh 50 thousand non-medical news articles about SARS-CoV-2</a:t>
            </a:r>
            <a:r>
              <a:rPr lang="en">
                <a:solidFill>
                  <a:schemeClr val="dk1"/>
                </a:solidFill>
                <a:latin typeface="Poppins"/>
                <a:ea typeface="Poppins"/>
                <a:cs typeface="Poppins"/>
                <a:sym typeface="Poppins"/>
              </a:rPr>
              <a:t> collected from more than 60 popular blogs and news sites. The news sources used to compile articles for the corpus span a variety of media categories, with the goal of presenting a representative cross-section of online content published and accessed during that time period. </a:t>
            </a:r>
            <a:endParaRPr>
              <a:solidFill>
                <a:schemeClr val="dk1"/>
              </a:solidFill>
              <a:latin typeface="Poppins"/>
              <a:ea typeface="Poppins"/>
              <a:cs typeface="Poppins"/>
              <a:sym typeface="Poppins"/>
            </a:endParaRPr>
          </a:p>
          <a:p>
            <a:pPr indent="0" lvl="0" marL="0" rtl="0" algn="just">
              <a:spcBef>
                <a:spcPts val="0"/>
              </a:spcBef>
              <a:spcAft>
                <a:spcPts val="0"/>
              </a:spcAft>
              <a:buClr>
                <a:schemeClr val="dk1"/>
              </a:buClr>
              <a:buSzPts val="1100"/>
              <a:buFont typeface="Arial"/>
              <a:buNone/>
            </a:pPr>
            <a:r>
              <a:rPr lang="en">
                <a:solidFill>
                  <a:schemeClr val="dk1"/>
                </a:solidFill>
                <a:highlight>
                  <a:srgbClr val="FFE599"/>
                </a:highlight>
                <a:latin typeface="Poppins"/>
                <a:ea typeface="Poppins"/>
                <a:cs typeface="Poppins"/>
                <a:sym typeface="Poppins"/>
              </a:rPr>
              <a:t>According to the findings of several recent research, preprocessing a dataset can enhance the accuracy of outcomes by 2%. During the preparation stage, we improved the dataset by first lowercasing it and then removing punctuation marks, meaningless words, misspellings, or phrases like HTML elements </a:t>
            </a:r>
            <a:r>
              <a:rPr lang="en">
                <a:solidFill>
                  <a:schemeClr val="dk1"/>
                </a:solidFill>
                <a:latin typeface="Poppins"/>
                <a:ea typeface="Poppins"/>
                <a:cs typeface="Poppins"/>
                <a:sym typeface="Poppins"/>
              </a:rPr>
              <a:t>(which were included in the dataset while scraping data from websites)</a:t>
            </a:r>
            <a:r>
              <a:rPr lang="en">
                <a:solidFill>
                  <a:schemeClr val="dk1"/>
                </a:solidFill>
                <a:highlight>
                  <a:srgbClr val="FFE599"/>
                </a:highlight>
                <a:latin typeface="Poppins"/>
                <a:ea typeface="Poppins"/>
                <a:cs typeface="Poppins"/>
                <a:sym typeface="Poppins"/>
              </a:rPr>
              <a:t> and embedded links. </a:t>
            </a:r>
            <a:endParaRPr sz="1500">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None/>
            </a:pPr>
            <a:r>
              <a:t/>
            </a:r>
            <a:endParaRPr>
              <a:solidFill>
                <a:schemeClr val="dk1"/>
              </a:solidFill>
              <a:latin typeface="Poppins"/>
              <a:ea typeface="Poppins"/>
              <a:cs typeface="Poppins"/>
              <a:sym typeface="Poppins"/>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ed2676a56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ed2676a56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highlight>
                  <a:srgbClr val="FFE599"/>
                </a:highlight>
                <a:latin typeface="Poppins"/>
                <a:ea typeface="Poppins"/>
                <a:cs typeface="Poppins"/>
                <a:sym typeface="Poppins"/>
              </a:rPr>
              <a:t>Now, I will briefly describe all the 5 models that we have used. These are Bert, GPT-2, XLNet, T5 and Bart. Firstly, we will be discussing the extractive text summarization models. Starting with Bert. </a:t>
            </a:r>
            <a:endParaRPr sz="1000">
              <a:highlight>
                <a:srgbClr val="FFE599"/>
              </a:highlight>
              <a:latin typeface="Poppins"/>
              <a:ea typeface="Poppins"/>
              <a:cs typeface="Poppins"/>
              <a:sym typeface="Poppins"/>
            </a:endParaRPr>
          </a:p>
          <a:p>
            <a:pPr indent="0" lvl="0" marL="0" rtl="0" algn="l">
              <a:spcBef>
                <a:spcPts val="0"/>
              </a:spcBef>
              <a:spcAft>
                <a:spcPts val="0"/>
              </a:spcAft>
              <a:buNone/>
            </a:pPr>
            <a:r>
              <a:rPr lang="en" sz="1000">
                <a:solidFill>
                  <a:schemeClr val="dk1"/>
                </a:solidFill>
                <a:latin typeface="Poppins"/>
                <a:ea typeface="Poppins"/>
                <a:cs typeface="Poppins"/>
                <a:sym typeface="Poppins"/>
              </a:rPr>
              <a:t>BERT, </a:t>
            </a:r>
            <a:r>
              <a:rPr lang="en" sz="1000">
                <a:solidFill>
                  <a:schemeClr val="dk1"/>
                </a:solidFill>
                <a:highlight>
                  <a:schemeClr val="lt1"/>
                </a:highlight>
                <a:latin typeface="Poppins"/>
                <a:ea typeface="Poppins"/>
                <a:cs typeface="Poppins"/>
                <a:sym typeface="Poppins"/>
              </a:rPr>
              <a:t>which stands for </a:t>
            </a:r>
            <a:r>
              <a:rPr b="1" lang="en" sz="1000">
                <a:solidFill>
                  <a:schemeClr val="dk1"/>
                </a:solidFill>
                <a:highlight>
                  <a:schemeClr val="lt1"/>
                </a:highlight>
                <a:latin typeface="Poppins"/>
                <a:ea typeface="Poppins"/>
                <a:cs typeface="Poppins"/>
                <a:sym typeface="Poppins"/>
              </a:rPr>
              <a:t>Bidirectional Encoder Representations from Transformers</a:t>
            </a:r>
            <a:r>
              <a:rPr lang="en" sz="1000">
                <a:solidFill>
                  <a:schemeClr val="dk1"/>
                </a:solidFill>
                <a:highlight>
                  <a:schemeClr val="lt1"/>
                </a:highlight>
                <a:latin typeface="Poppins"/>
                <a:ea typeface="Poppins"/>
                <a:cs typeface="Poppins"/>
                <a:sym typeface="Poppins"/>
              </a:rPr>
              <a:t>, is a neural network-based technique for natural language processing pre-training. It </a:t>
            </a:r>
            <a:r>
              <a:rPr lang="en" sz="1000">
                <a:solidFill>
                  <a:schemeClr val="dk1"/>
                </a:solidFill>
                <a:highlight>
                  <a:srgbClr val="FFE599"/>
                </a:highlight>
                <a:latin typeface="Poppins"/>
                <a:ea typeface="Poppins"/>
                <a:cs typeface="Poppins"/>
                <a:sym typeface="Poppins"/>
              </a:rPr>
              <a:t> BERT is basically an Encoder stack of transformer architecture. A transformer architecture is an encoder-decoder network that uses </a:t>
            </a:r>
            <a:r>
              <a:rPr b="1" lang="en" sz="1000">
                <a:solidFill>
                  <a:schemeClr val="dk1"/>
                </a:solidFill>
                <a:highlight>
                  <a:srgbClr val="FFE599"/>
                </a:highlight>
                <a:latin typeface="Poppins"/>
                <a:ea typeface="Poppins"/>
                <a:cs typeface="Poppins"/>
                <a:sym typeface="Poppins"/>
              </a:rPr>
              <a:t>self-attention </a:t>
            </a:r>
            <a:r>
              <a:rPr lang="en" sz="1000">
                <a:solidFill>
                  <a:schemeClr val="dk1"/>
                </a:solidFill>
                <a:highlight>
                  <a:srgbClr val="FFE599"/>
                </a:highlight>
                <a:latin typeface="Poppins"/>
                <a:ea typeface="Poppins"/>
                <a:cs typeface="Poppins"/>
                <a:sym typeface="Poppins"/>
              </a:rPr>
              <a:t>on the encoder side and </a:t>
            </a:r>
            <a:r>
              <a:rPr b="1" lang="en" sz="1000">
                <a:solidFill>
                  <a:schemeClr val="dk1"/>
                </a:solidFill>
                <a:highlight>
                  <a:srgbClr val="FFE599"/>
                </a:highlight>
                <a:latin typeface="Poppins"/>
                <a:ea typeface="Poppins"/>
                <a:cs typeface="Poppins"/>
                <a:sym typeface="Poppins"/>
              </a:rPr>
              <a:t>attention </a:t>
            </a:r>
            <a:r>
              <a:rPr lang="en" sz="1000">
                <a:solidFill>
                  <a:schemeClr val="dk1"/>
                </a:solidFill>
                <a:highlight>
                  <a:srgbClr val="FFE599"/>
                </a:highlight>
                <a:latin typeface="Poppins"/>
                <a:ea typeface="Poppins"/>
                <a:cs typeface="Poppins"/>
                <a:sym typeface="Poppins"/>
              </a:rPr>
              <a:t>on the decoder side.</a:t>
            </a:r>
            <a:r>
              <a:rPr lang="en" sz="1000">
                <a:solidFill>
                  <a:schemeClr val="dk1"/>
                </a:solidFill>
                <a:highlight>
                  <a:schemeClr val="lt1"/>
                </a:highlight>
                <a:latin typeface="Poppins"/>
                <a:ea typeface="Poppins"/>
                <a:cs typeface="Poppins"/>
                <a:sym typeface="Poppins"/>
              </a:rPr>
              <a:t> For example, in the phrases “nine to five” and “a quarter to five,” the word “to” has two different meanings, which may be obvious to humans but less so to search engines. BERT is designed to distinguish between such nuances to facilitate more relevant results.</a:t>
            </a:r>
            <a:endParaRPr sz="1000">
              <a:solidFill>
                <a:schemeClr val="dk1"/>
              </a:solidFill>
              <a:highlight>
                <a:schemeClr val="lt1"/>
              </a:highlight>
              <a:latin typeface="Poppins"/>
              <a:ea typeface="Poppins"/>
              <a:cs typeface="Poppins"/>
              <a:sym typeface="Poppins"/>
            </a:endParaRPr>
          </a:p>
          <a:p>
            <a:pPr indent="0" lvl="0" marL="0" rtl="0" algn="l">
              <a:spcBef>
                <a:spcPts val="0"/>
              </a:spcBef>
              <a:spcAft>
                <a:spcPts val="0"/>
              </a:spcAft>
              <a:buNone/>
            </a:pPr>
            <a:r>
              <a:rPr lang="en" sz="1000">
                <a:solidFill>
                  <a:schemeClr val="dk1"/>
                </a:solidFill>
                <a:highlight>
                  <a:schemeClr val="lt1"/>
                </a:highlight>
                <a:latin typeface="Poppins"/>
                <a:ea typeface="Poppins"/>
                <a:cs typeface="Poppins"/>
                <a:sym typeface="Poppins"/>
              </a:rPr>
              <a:t>Moving on, we used </a:t>
            </a:r>
            <a:r>
              <a:rPr b="1" lang="en" sz="1000">
                <a:solidFill>
                  <a:srgbClr val="202122"/>
                </a:solidFill>
                <a:highlight>
                  <a:schemeClr val="lt1"/>
                </a:highlight>
                <a:latin typeface="Poppins"/>
                <a:ea typeface="Poppins"/>
                <a:cs typeface="Poppins"/>
                <a:sym typeface="Poppins"/>
              </a:rPr>
              <a:t>Generative Pre-trained Transformer 2 </a:t>
            </a:r>
            <a:r>
              <a:rPr lang="en" sz="1000">
                <a:solidFill>
                  <a:srgbClr val="202122"/>
                </a:solidFill>
                <a:highlight>
                  <a:schemeClr val="lt1"/>
                </a:highlight>
                <a:latin typeface="Poppins"/>
                <a:ea typeface="Poppins"/>
                <a:cs typeface="Poppins"/>
                <a:sym typeface="Poppins"/>
              </a:rPr>
              <a:t>also known as </a:t>
            </a:r>
            <a:r>
              <a:rPr b="1" lang="en" sz="1000">
                <a:solidFill>
                  <a:srgbClr val="202122"/>
                </a:solidFill>
                <a:highlight>
                  <a:schemeClr val="lt1"/>
                </a:highlight>
                <a:latin typeface="Poppins"/>
                <a:ea typeface="Poppins"/>
                <a:cs typeface="Poppins"/>
                <a:sym typeface="Poppins"/>
              </a:rPr>
              <a:t>GPT-2. It </a:t>
            </a:r>
            <a:r>
              <a:rPr lang="en" sz="1000">
                <a:solidFill>
                  <a:srgbClr val="202122"/>
                </a:solidFill>
                <a:highlight>
                  <a:schemeClr val="lt1"/>
                </a:highlight>
                <a:latin typeface="Poppins"/>
                <a:ea typeface="Poppins"/>
                <a:cs typeface="Poppins"/>
                <a:sym typeface="Poppins"/>
              </a:rPr>
              <a:t>is an </a:t>
            </a:r>
            <a:r>
              <a:rPr i="1" lang="en" sz="1000">
                <a:solidFill>
                  <a:srgbClr val="202122"/>
                </a:solidFill>
                <a:highlight>
                  <a:schemeClr val="lt1"/>
                </a:highlight>
                <a:latin typeface="Poppins"/>
                <a:ea typeface="Poppins"/>
                <a:cs typeface="Poppins"/>
                <a:sym typeface="Poppins"/>
              </a:rPr>
              <a:t>open-source artificial intelligence</a:t>
            </a:r>
            <a:r>
              <a:rPr lang="en" sz="1000">
                <a:solidFill>
                  <a:srgbClr val="202122"/>
                </a:solidFill>
                <a:highlight>
                  <a:schemeClr val="lt1"/>
                </a:highlight>
                <a:latin typeface="Poppins"/>
                <a:ea typeface="Poppins"/>
                <a:cs typeface="Poppins"/>
                <a:sym typeface="Poppins"/>
              </a:rPr>
              <a:t> created by </a:t>
            </a:r>
            <a:r>
              <a:rPr b="1" lang="en" sz="1000">
                <a:solidFill>
                  <a:srgbClr val="202122"/>
                </a:solidFill>
                <a:highlight>
                  <a:schemeClr val="lt1"/>
                </a:highlight>
                <a:latin typeface="Poppins"/>
                <a:ea typeface="Poppins"/>
                <a:cs typeface="Poppins"/>
                <a:sym typeface="Poppins"/>
              </a:rPr>
              <a:t>OpenAI </a:t>
            </a:r>
            <a:r>
              <a:rPr lang="en" sz="1000">
                <a:solidFill>
                  <a:srgbClr val="202122"/>
                </a:solidFill>
                <a:highlight>
                  <a:schemeClr val="lt1"/>
                </a:highlight>
                <a:latin typeface="Poppins"/>
                <a:ea typeface="Poppins"/>
                <a:cs typeface="Poppins"/>
                <a:sym typeface="Poppins"/>
              </a:rPr>
              <a:t>in February 2019. It </a:t>
            </a:r>
            <a:r>
              <a:rPr lang="en" sz="1000">
                <a:solidFill>
                  <a:schemeClr val="dk1"/>
                </a:solidFill>
                <a:highlight>
                  <a:srgbClr val="FFE599"/>
                </a:highlight>
                <a:latin typeface="Poppins"/>
                <a:ea typeface="Poppins"/>
                <a:cs typeface="Poppins"/>
                <a:sym typeface="Poppins"/>
              </a:rPr>
              <a:t>Moving on, GPT-2</a:t>
            </a:r>
            <a:r>
              <a:rPr lang="en" sz="1000">
                <a:solidFill>
                  <a:srgbClr val="202122"/>
                </a:solidFill>
                <a:highlight>
                  <a:srgbClr val="FFE599"/>
                </a:highlight>
                <a:latin typeface="Poppins"/>
                <a:ea typeface="Poppins"/>
                <a:cs typeface="Poppins"/>
                <a:sym typeface="Poppins"/>
              </a:rPr>
              <a:t> </a:t>
            </a:r>
            <a:r>
              <a:rPr b="1" lang="en" sz="1000">
                <a:solidFill>
                  <a:srgbClr val="202122"/>
                </a:solidFill>
                <a:highlight>
                  <a:srgbClr val="FFE599"/>
                </a:highlight>
                <a:latin typeface="Poppins"/>
                <a:ea typeface="Poppins"/>
                <a:cs typeface="Poppins"/>
                <a:sym typeface="Poppins"/>
              </a:rPr>
              <a:t>translates </a:t>
            </a:r>
            <a:r>
              <a:rPr lang="en" sz="1000">
                <a:solidFill>
                  <a:srgbClr val="202122"/>
                </a:solidFill>
                <a:highlight>
                  <a:srgbClr val="FFE599"/>
                </a:highlight>
                <a:latin typeface="Poppins"/>
                <a:ea typeface="Poppins"/>
                <a:cs typeface="Poppins"/>
                <a:sym typeface="Poppins"/>
              </a:rPr>
              <a:t>text, </a:t>
            </a:r>
            <a:r>
              <a:rPr b="1" lang="en" sz="1000">
                <a:solidFill>
                  <a:srgbClr val="202122"/>
                </a:solidFill>
                <a:highlight>
                  <a:srgbClr val="FFE599"/>
                </a:highlight>
                <a:latin typeface="Poppins"/>
                <a:ea typeface="Poppins"/>
                <a:cs typeface="Poppins"/>
                <a:sym typeface="Poppins"/>
              </a:rPr>
              <a:t>answers </a:t>
            </a:r>
            <a:r>
              <a:rPr lang="en" sz="1000">
                <a:solidFill>
                  <a:srgbClr val="202122"/>
                </a:solidFill>
                <a:highlight>
                  <a:srgbClr val="FFE599"/>
                </a:highlight>
                <a:latin typeface="Poppins"/>
                <a:ea typeface="Poppins"/>
                <a:cs typeface="Poppins"/>
                <a:sym typeface="Poppins"/>
              </a:rPr>
              <a:t>questions, </a:t>
            </a:r>
            <a:r>
              <a:rPr b="1" lang="en" sz="1000">
                <a:solidFill>
                  <a:srgbClr val="202122"/>
                </a:solidFill>
                <a:highlight>
                  <a:srgbClr val="FFE599"/>
                </a:highlight>
                <a:latin typeface="Poppins"/>
                <a:ea typeface="Poppins"/>
                <a:cs typeface="Poppins"/>
                <a:sym typeface="Poppins"/>
              </a:rPr>
              <a:t>summarizes </a:t>
            </a:r>
            <a:r>
              <a:rPr lang="en" sz="1000">
                <a:solidFill>
                  <a:srgbClr val="202122"/>
                </a:solidFill>
                <a:highlight>
                  <a:srgbClr val="FFE599"/>
                </a:highlight>
                <a:latin typeface="Poppins"/>
                <a:ea typeface="Poppins"/>
                <a:cs typeface="Poppins"/>
                <a:sym typeface="Poppins"/>
              </a:rPr>
              <a:t>passages, and </a:t>
            </a:r>
            <a:r>
              <a:rPr b="1" lang="en" sz="1000">
                <a:solidFill>
                  <a:srgbClr val="202122"/>
                </a:solidFill>
                <a:highlight>
                  <a:srgbClr val="FFE599"/>
                </a:highlight>
                <a:latin typeface="Poppins"/>
                <a:ea typeface="Poppins"/>
                <a:cs typeface="Poppins"/>
                <a:sym typeface="Poppins"/>
              </a:rPr>
              <a:t>generates </a:t>
            </a:r>
            <a:r>
              <a:rPr lang="en" sz="1000">
                <a:solidFill>
                  <a:srgbClr val="202122"/>
                </a:solidFill>
                <a:highlight>
                  <a:srgbClr val="FFE599"/>
                </a:highlight>
                <a:latin typeface="Poppins"/>
                <a:ea typeface="Poppins"/>
                <a:cs typeface="Poppins"/>
                <a:sym typeface="Poppins"/>
              </a:rPr>
              <a:t>text output on a level that, while sometimes indistinguishable from that of humans, can become repetitive or nonsensical when generating long passages. </a:t>
            </a:r>
            <a:r>
              <a:rPr lang="en" sz="1000">
                <a:solidFill>
                  <a:srgbClr val="202122"/>
                </a:solidFill>
                <a:highlight>
                  <a:schemeClr val="lt1"/>
                </a:highlight>
                <a:latin typeface="Poppins"/>
                <a:ea typeface="Poppins"/>
                <a:cs typeface="Poppins"/>
                <a:sym typeface="Poppins"/>
              </a:rPr>
              <a:t>It </a:t>
            </a:r>
            <a:r>
              <a:rPr lang="en" sz="1000">
                <a:solidFill>
                  <a:schemeClr val="dk1"/>
                </a:solidFill>
                <a:highlight>
                  <a:schemeClr val="lt1"/>
                </a:highlight>
                <a:latin typeface="Poppins"/>
                <a:ea typeface="Poppins"/>
                <a:cs typeface="Poppins"/>
                <a:sym typeface="Poppins"/>
              </a:rPr>
              <a:t>is a large transformer-based language model with 1.5 billion parameters, trained on a dataset of 8 million of Web pages. It is trained with a simple objective, that is to predict the next word, given all of the previous words within some text. </a:t>
            </a:r>
            <a:endParaRPr sz="1000">
              <a:solidFill>
                <a:schemeClr val="dk1"/>
              </a:solidFill>
              <a:highlight>
                <a:schemeClr val="lt1"/>
              </a:highlight>
              <a:latin typeface="Poppins"/>
              <a:ea typeface="Poppins"/>
              <a:cs typeface="Poppins"/>
              <a:sym typeface="Poppins"/>
            </a:endParaRPr>
          </a:p>
          <a:p>
            <a:pPr indent="0" lvl="0" marL="0" rtl="0" algn="l">
              <a:spcBef>
                <a:spcPts val="0"/>
              </a:spcBef>
              <a:spcAft>
                <a:spcPts val="0"/>
              </a:spcAft>
              <a:buNone/>
            </a:pPr>
            <a:r>
              <a:rPr lang="en" sz="1000">
                <a:solidFill>
                  <a:schemeClr val="dk1"/>
                </a:solidFill>
                <a:highlight>
                  <a:srgbClr val="FFE599"/>
                </a:highlight>
                <a:latin typeface="Poppins"/>
                <a:ea typeface="Poppins"/>
                <a:cs typeface="Poppins"/>
                <a:sym typeface="Poppins"/>
              </a:rPr>
              <a:t>The difference between both these models is that </a:t>
            </a:r>
            <a:r>
              <a:rPr lang="en" sz="1000">
                <a:solidFill>
                  <a:srgbClr val="202124"/>
                </a:solidFill>
                <a:highlight>
                  <a:srgbClr val="FFE599"/>
                </a:highlight>
                <a:latin typeface="Poppins"/>
                <a:ea typeface="Poppins"/>
                <a:cs typeface="Poppins"/>
                <a:sym typeface="Poppins"/>
              </a:rPr>
              <a:t>BERT has just the encoder blocks from the transformer, whilst GPT-2 has </a:t>
            </a:r>
            <a:r>
              <a:rPr b="1" lang="en" sz="1000">
                <a:solidFill>
                  <a:srgbClr val="202124"/>
                </a:solidFill>
                <a:highlight>
                  <a:srgbClr val="FFE599"/>
                </a:highlight>
                <a:latin typeface="Poppins"/>
                <a:ea typeface="Poppins"/>
                <a:cs typeface="Poppins"/>
                <a:sym typeface="Poppins"/>
              </a:rPr>
              <a:t>just</a:t>
            </a:r>
            <a:r>
              <a:rPr lang="en" sz="1000">
                <a:solidFill>
                  <a:srgbClr val="202124"/>
                </a:solidFill>
                <a:highlight>
                  <a:srgbClr val="FFE599"/>
                </a:highlight>
                <a:latin typeface="Poppins"/>
                <a:ea typeface="Poppins"/>
                <a:cs typeface="Poppins"/>
                <a:sym typeface="Poppins"/>
              </a:rPr>
              <a:t> the decoder blocks from the transformer. </a:t>
            </a:r>
            <a:endParaRPr sz="1000">
              <a:solidFill>
                <a:srgbClr val="202124"/>
              </a:solidFill>
              <a:highlight>
                <a:srgbClr val="FFE599"/>
              </a:highlight>
              <a:latin typeface="Poppins"/>
              <a:ea typeface="Poppins"/>
              <a:cs typeface="Poppins"/>
              <a:sym typeface="Poppins"/>
            </a:endParaRPr>
          </a:p>
          <a:p>
            <a:pPr indent="0" lvl="0" marL="0" rtl="0" algn="l">
              <a:spcBef>
                <a:spcPts val="0"/>
              </a:spcBef>
              <a:spcAft>
                <a:spcPts val="0"/>
              </a:spcAft>
              <a:buNone/>
            </a:pPr>
            <a:r>
              <a:rPr lang="en" sz="1000">
                <a:solidFill>
                  <a:srgbClr val="202124"/>
                </a:solidFill>
                <a:highlight>
                  <a:srgbClr val="FFE599"/>
                </a:highlight>
                <a:latin typeface="Poppins"/>
                <a:ea typeface="Poppins"/>
                <a:cs typeface="Poppins"/>
                <a:sym typeface="Poppins"/>
              </a:rPr>
              <a:t>Our third extractive model is XLNet.</a:t>
            </a:r>
            <a:r>
              <a:rPr lang="en" sz="1000">
                <a:solidFill>
                  <a:schemeClr val="dk1"/>
                </a:solidFill>
                <a:highlight>
                  <a:srgbClr val="FFE599"/>
                </a:highlight>
                <a:latin typeface="Poppins"/>
                <a:ea typeface="Poppins"/>
                <a:cs typeface="Poppins"/>
                <a:sym typeface="Poppins"/>
              </a:rPr>
              <a:t> It is an auto-regressive language model which outputs the joint probability of a sequence of tokens based on the transformer architecture with recurrence. Its training objective calculates the probability of a word token conditioned on all permutations of word tokens in a sentence, as opposed to just those to the left or just those to the right of the target token. XLNet's main contribution is not the architecture, but a modified language model training objective which learns conditional distributions for all permutations of tokens in a sequence.</a:t>
            </a:r>
            <a:r>
              <a:rPr lang="en" sz="1000">
                <a:solidFill>
                  <a:schemeClr val="dk1"/>
                </a:solidFill>
                <a:highlight>
                  <a:schemeClr val="lt1"/>
                </a:highlight>
                <a:latin typeface="Poppins"/>
                <a:ea typeface="Poppins"/>
                <a:cs typeface="Poppins"/>
                <a:sym typeface="Poppins"/>
              </a:rPr>
              <a:t> </a:t>
            </a:r>
            <a:endParaRPr sz="1000">
              <a:solidFill>
                <a:schemeClr val="dk1"/>
              </a:solidFill>
              <a:latin typeface="Poppins"/>
              <a:ea typeface="Poppins"/>
              <a:cs typeface="Poppins"/>
              <a:sym typeface="Poppi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c1ac3515b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ec1ac3515b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oppins"/>
                <a:ea typeface="Poppins"/>
                <a:cs typeface="Poppins"/>
                <a:sym typeface="Poppins"/>
              </a:rPr>
              <a:t>Now, let’s talk about the abstractive text summarization models T5 and BART.</a:t>
            </a:r>
            <a:endParaRPr sz="1000">
              <a:latin typeface="Poppins"/>
              <a:ea typeface="Poppins"/>
              <a:cs typeface="Poppins"/>
              <a:sym typeface="Poppins"/>
            </a:endParaRPr>
          </a:p>
          <a:p>
            <a:pPr indent="0" lvl="0" marL="0" rtl="0" algn="l">
              <a:spcBef>
                <a:spcPts val="0"/>
              </a:spcBef>
              <a:spcAft>
                <a:spcPts val="0"/>
              </a:spcAft>
              <a:buNone/>
            </a:pPr>
            <a:r>
              <a:rPr lang="en" sz="1000">
                <a:latin typeface="Poppins"/>
                <a:ea typeface="Poppins"/>
                <a:cs typeface="Poppins"/>
                <a:sym typeface="Poppins"/>
              </a:rPr>
              <a:t>T5 also stand for </a:t>
            </a:r>
            <a:r>
              <a:rPr lang="en" sz="1000">
                <a:solidFill>
                  <a:schemeClr val="dk1"/>
                </a:solidFill>
                <a:highlight>
                  <a:srgbClr val="FFFFFF"/>
                </a:highlight>
                <a:latin typeface="Poppins"/>
                <a:ea typeface="Poppins"/>
                <a:cs typeface="Poppins"/>
                <a:sym typeface="Poppins"/>
              </a:rPr>
              <a:t>Text-To-Text Transfer Transformer</a:t>
            </a:r>
            <a:r>
              <a:rPr lang="en" sz="1000">
                <a:solidFill>
                  <a:schemeClr val="dk1"/>
                </a:solidFill>
                <a:latin typeface="Poppins"/>
                <a:ea typeface="Poppins"/>
                <a:cs typeface="Poppins"/>
                <a:sym typeface="Poppins"/>
              </a:rPr>
              <a:t> which</a:t>
            </a:r>
            <a:r>
              <a:rPr lang="en" sz="1000">
                <a:solidFill>
                  <a:schemeClr val="dk1"/>
                </a:solidFill>
                <a:highlight>
                  <a:srgbClr val="FFE599"/>
                </a:highlight>
                <a:latin typeface="Poppins"/>
                <a:ea typeface="Poppins"/>
                <a:cs typeface="Poppins"/>
                <a:sym typeface="Poppins"/>
              </a:rPr>
              <a:t> T5 is a pre-trained language model that stands out for using a unified “text-to-text” format for all text-based NLP tasks.</a:t>
            </a:r>
            <a:r>
              <a:rPr lang="en" sz="1000">
                <a:solidFill>
                  <a:schemeClr val="dk1"/>
                </a:solidFill>
                <a:latin typeface="Poppins"/>
                <a:ea typeface="Poppins"/>
                <a:cs typeface="Poppins"/>
                <a:sym typeface="Poppins"/>
              </a:rPr>
              <a:t> It was first proposed by Vaswani and others in 2017, where</a:t>
            </a:r>
            <a:r>
              <a:rPr lang="en" sz="1000">
                <a:solidFill>
                  <a:schemeClr val="dk1"/>
                </a:solidFill>
                <a:highlight>
                  <a:srgbClr val="FFE599"/>
                </a:highlight>
                <a:latin typeface="Poppins"/>
                <a:ea typeface="Poppins"/>
                <a:cs typeface="Poppins"/>
                <a:sym typeface="Poppins"/>
              </a:rPr>
              <a:t> Initially each task was converted to text-to-text format and then pre-trained on a variety of supervised and unsupervised activities. This method is well-suited for generative tasks</a:t>
            </a:r>
            <a:r>
              <a:rPr lang="en" sz="1000">
                <a:solidFill>
                  <a:schemeClr val="dk1"/>
                </a:solidFill>
                <a:latin typeface="Poppins"/>
                <a:ea typeface="Poppins"/>
                <a:cs typeface="Poppins"/>
                <a:sym typeface="Poppins"/>
              </a:rPr>
              <a:t> </a:t>
            </a:r>
            <a:r>
              <a:rPr lang="en" sz="1000">
                <a:solidFill>
                  <a:schemeClr val="dk1"/>
                </a:solidFill>
                <a:highlight>
                  <a:schemeClr val="lt1"/>
                </a:highlight>
                <a:latin typeface="Poppins"/>
                <a:ea typeface="Poppins"/>
                <a:cs typeface="Poppins"/>
                <a:sym typeface="Poppins"/>
              </a:rPr>
              <a:t>(such as machine translation or abstractive summarization)</a:t>
            </a:r>
            <a:r>
              <a:rPr lang="en" sz="1000">
                <a:solidFill>
                  <a:schemeClr val="dk1"/>
                </a:solidFill>
                <a:highlight>
                  <a:srgbClr val="FFE599"/>
                </a:highlight>
                <a:latin typeface="Poppins"/>
                <a:ea typeface="Poppins"/>
                <a:cs typeface="Poppins"/>
                <a:sym typeface="Poppins"/>
              </a:rPr>
              <a:t> in which the model must generate text based on some input. </a:t>
            </a:r>
            <a:endParaRPr sz="1000">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None/>
            </a:pPr>
            <a:r>
              <a:rPr lang="en" sz="1000">
                <a:solidFill>
                  <a:schemeClr val="dk1"/>
                </a:solidFill>
                <a:latin typeface="Poppins"/>
                <a:ea typeface="Poppins"/>
                <a:cs typeface="Poppins"/>
                <a:sym typeface="Poppins"/>
              </a:rPr>
              <a:t>Now, let’s discuss about BART. BART also stands for </a:t>
            </a:r>
            <a:r>
              <a:rPr lang="en" sz="1000">
                <a:solidFill>
                  <a:srgbClr val="202124"/>
                </a:solidFill>
                <a:highlight>
                  <a:srgbClr val="FFFFFF"/>
                </a:highlight>
                <a:latin typeface="Poppins"/>
                <a:ea typeface="Poppins"/>
                <a:cs typeface="Poppins"/>
                <a:sym typeface="Poppins"/>
              </a:rPr>
              <a:t>Bidirectional and Auto-Regressive Transformer</a:t>
            </a:r>
            <a:r>
              <a:rPr lang="en" sz="1000">
                <a:solidFill>
                  <a:schemeClr val="dk1"/>
                </a:solidFill>
                <a:latin typeface="Poppins"/>
                <a:ea typeface="Poppins"/>
                <a:cs typeface="Poppins"/>
                <a:sym typeface="Poppins"/>
              </a:rPr>
              <a:t>,</a:t>
            </a:r>
            <a:r>
              <a:rPr lang="en" sz="1000">
                <a:solidFill>
                  <a:schemeClr val="dk1"/>
                </a:solidFill>
                <a:highlight>
                  <a:srgbClr val="FFE599"/>
                </a:highlight>
                <a:latin typeface="Poppins"/>
                <a:ea typeface="Poppins"/>
                <a:cs typeface="Poppins"/>
                <a:sym typeface="Poppins"/>
              </a:rPr>
              <a:t> BART is a denoising autoencoder which is used for pre-training sequence-to-sequence models. </a:t>
            </a:r>
            <a:r>
              <a:rPr lang="en" sz="1000">
                <a:solidFill>
                  <a:srgbClr val="202124"/>
                </a:solidFill>
                <a:highlight>
                  <a:srgbClr val="FFE599"/>
                </a:highlight>
                <a:latin typeface="Poppins"/>
                <a:ea typeface="Poppins"/>
                <a:cs typeface="Poppins"/>
                <a:sym typeface="Poppins"/>
              </a:rPr>
              <a:t>A Denoising Autoencoder is </a:t>
            </a:r>
            <a:r>
              <a:rPr b="1" lang="en" sz="1000">
                <a:solidFill>
                  <a:srgbClr val="202124"/>
                </a:solidFill>
                <a:highlight>
                  <a:srgbClr val="FFE599"/>
                </a:highlight>
                <a:latin typeface="Poppins"/>
                <a:ea typeface="Poppins"/>
                <a:cs typeface="Poppins"/>
                <a:sym typeface="Poppins"/>
              </a:rPr>
              <a:t>a modification on the autoencoder to prevent the network learning the identity function</a:t>
            </a:r>
            <a:r>
              <a:rPr lang="en" sz="1000">
                <a:solidFill>
                  <a:srgbClr val="202124"/>
                </a:solidFill>
                <a:highlight>
                  <a:srgbClr val="FFE599"/>
                </a:highlight>
                <a:latin typeface="Poppins"/>
                <a:ea typeface="Poppins"/>
                <a:cs typeface="Poppins"/>
                <a:sym typeface="Poppins"/>
              </a:rPr>
              <a:t>.</a:t>
            </a:r>
            <a:r>
              <a:rPr lang="en" sz="1000">
                <a:solidFill>
                  <a:srgbClr val="202124"/>
                </a:solidFill>
                <a:highlight>
                  <a:srgbClr val="FFFFFF"/>
                </a:highlight>
                <a:latin typeface="Poppins"/>
                <a:ea typeface="Poppins"/>
                <a:cs typeface="Poppins"/>
                <a:sym typeface="Poppins"/>
              </a:rPr>
              <a:t> Specifically, if the autoencoder is too big, then it can just learn the data, so the output equals the input, and does not perform any useful representation learning or dimensionality reduction.</a:t>
            </a:r>
            <a:r>
              <a:rPr lang="en" sz="1000">
                <a:solidFill>
                  <a:srgbClr val="202124"/>
                </a:solidFill>
                <a:highlight>
                  <a:srgbClr val="FFE599"/>
                </a:highlight>
                <a:latin typeface="Poppins"/>
                <a:ea typeface="Poppins"/>
                <a:cs typeface="Poppins"/>
                <a:sym typeface="Poppins"/>
              </a:rPr>
              <a:t> </a:t>
            </a:r>
            <a:r>
              <a:rPr lang="en" sz="1000">
                <a:solidFill>
                  <a:schemeClr val="dk1"/>
                </a:solidFill>
                <a:highlight>
                  <a:srgbClr val="FFE599"/>
                </a:highlight>
                <a:latin typeface="Poppins"/>
                <a:ea typeface="Poppins"/>
                <a:cs typeface="Poppins"/>
                <a:sym typeface="Poppins"/>
              </a:rPr>
              <a:t>BART is like the original Transformer model for neural machine translation, but with some differences from BERT (which only uses the encoder) and GPT (which only uses the decoder).</a:t>
            </a:r>
            <a:endParaRPr sz="1000">
              <a:highlight>
                <a:srgbClr val="FFE599"/>
              </a:highlight>
              <a:latin typeface="Poppins"/>
              <a:ea typeface="Poppins"/>
              <a:cs typeface="Poppins"/>
              <a:sym typeface="Poppi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ec1ac3515b_5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ec1ac3515b_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oppins"/>
                <a:ea typeface="Poppins"/>
                <a:cs typeface="Poppins"/>
                <a:sym typeface="Poppins"/>
              </a:rPr>
              <a:t>As we mentioned earlier, we deployed the best performing model in our </a:t>
            </a:r>
            <a:r>
              <a:rPr lang="en" sz="1000">
                <a:solidFill>
                  <a:schemeClr val="dk1"/>
                </a:solidFill>
                <a:latin typeface="Poppins"/>
                <a:ea typeface="Poppins"/>
                <a:cs typeface="Poppins"/>
                <a:sym typeface="Poppins"/>
              </a:rPr>
              <a:t>web application named “CoVShorts: SARS-CoV-2 News Summarization”.</a:t>
            </a:r>
            <a:endParaRPr sz="1000">
              <a:solidFill>
                <a:schemeClr val="dk1"/>
              </a:solidFill>
              <a:latin typeface="Poppins"/>
              <a:ea typeface="Poppins"/>
              <a:cs typeface="Poppins"/>
              <a:sym typeface="Poppins"/>
            </a:endParaRPr>
          </a:p>
          <a:p>
            <a:pPr indent="0" lvl="0" marL="0" rtl="0" algn="l">
              <a:spcBef>
                <a:spcPts val="0"/>
              </a:spcBef>
              <a:spcAft>
                <a:spcPts val="0"/>
              </a:spcAft>
              <a:buNone/>
            </a:pPr>
            <a:r>
              <a:rPr lang="en" sz="1000">
                <a:solidFill>
                  <a:schemeClr val="dk1"/>
                </a:solidFill>
                <a:highlight>
                  <a:srgbClr val="FFE599"/>
                </a:highlight>
                <a:latin typeface="Poppins"/>
                <a:ea typeface="Poppins"/>
                <a:cs typeface="Poppins"/>
                <a:sym typeface="Poppins"/>
              </a:rPr>
              <a:t>For our web application:</a:t>
            </a:r>
            <a:endParaRPr sz="1000">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rPr lang="en" sz="1000">
                <a:solidFill>
                  <a:schemeClr val="dk1"/>
                </a:solidFill>
                <a:highlight>
                  <a:srgbClr val="FFE599"/>
                </a:highlight>
                <a:latin typeface="Poppins"/>
                <a:ea typeface="Poppins"/>
                <a:cs typeface="Poppins"/>
                <a:sym typeface="Poppins"/>
              </a:rPr>
              <a:t>HTML and CSS were employed as front-end technologies.</a:t>
            </a:r>
            <a:endParaRPr sz="1000">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rPr lang="en" sz="1000">
                <a:solidFill>
                  <a:schemeClr val="dk1"/>
                </a:solidFill>
                <a:highlight>
                  <a:srgbClr val="FFE599"/>
                </a:highlight>
                <a:latin typeface="Poppins"/>
                <a:ea typeface="Poppins"/>
                <a:cs typeface="Poppins"/>
                <a:sym typeface="Poppins"/>
              </a:rPr>
              <a:t>For back-end technology, we used the Flask web framework, and for coding and testing, we used Google Colab.</a:t>
            </a:r>
            <a:endParaRPr sz="1000">
              <a:solidFill>
                <a:schemeClr val="dk1"/>
              </a:solidFill>
              <a:highlight>
                <a:srgbClr val="FFE599"/>
              </a:highlight>
              <a:latin typeface="Poppins"/>
              <a:ea typeface="Poppins"/>
              <a:cs typeface="Poppins"/>
              <a:sym typeface="Poppins"/>
            </a:endParaRPr>
          </a:p>
          <a:p>
            <a:pPr indent="0" lvl="0" marL="0" rtl="0" algn="l">
              <a:spcBef>
                <a:spcPts val="0"/>
              </a:spcBef>
              <a:spcAft>
                <a:spcPts val="0"/>
              </a:spcAft>
              <a:buNone/>
            </a:pPr>
            <a:r>
              <a:rPr lang="en" sz="1000">
                <a:solidFill>
                  <a:schemeClr val="dk1"/>
                </a:solidFill>
                <a:highlight>
                  <a:srgbClr val="FFE599"/>
                </a:highlight>
                <a:latin typeface="Poppins"/>
                <a:ea typeface="Poppins"/>
                <a:cs typeface="Poppins"/>
                <a:sym typeface="Poppins"/>
              </a:rPr>
              <a:t>Hugging Face Pytorch transformers library and ROUGE score library are among the libraries imported.</a:t>
            </a:r>
            <a:endParaRPr sz="1000">
              <a:solidFill>
                <a:schemeClr val="dk1"/>
              </a:solidFill>
              <a:latin typeface="Poppins"/>
              <a:ea typeface="Poppins"/>
              <a:cs typeface="Poppins"/>
              <a:sym typeface="Poppins"/>
            </a:endParaRPr>
          </a:p>
          <a:p>
            <a:pPr indent="0" lvl="0" marL="0" rtl="0" algn="l">
              <a:spcBef>
                <a:spcPts val="0"/>
              </a:spcBef>
              <a:spcAft>
                <a:spcPts val="0"/>
              </a:spcAft>
              <a:buNone/>
            </a:pPr>
            <a:r>
              <a:t/>
            </a:r>
            <a:endParaRPr sz="1000">
              <a:solidFill>
                <a:schemeClr val="dk1"/>
              </a:solidFill>
              <a:latin typeface="Poppins"/>
              <a:ea typeface="Poppins"/>
              <a:cs typeface="Poppins"/>
              <a:sym typeface="Poppins"/>
            </a:endParaRPr>
          </a:p>
          <a:p>
            <a:pPr indent="0" lvl="0" marL="0" rtl="0" algn="l">
              <a:spcBef>
                <a:spcPts val="0"/>
              </a:spcBef>
              <a:spcAft>
                <a:spcPts val="0"/>
              </a:spcAft>
              <a:buNone/>
            </a:pPr>
            <a:r>
              <a:rPr lang="en" sz="1000">
                <a:latin typeface="Poppins"/>
                <a:ea typeface="Poppins"/>
                <a:cs typeface="Poppins"/>
                <a:sym typeface="Poppins"/>
              </a:rPr>
              <a:t>The elements for building this application are-</a:t>
            </a:r>
            <a:endParaRPr sz="1000">
              <a:latin typeface="Poppins"/>
              <a:ea typeface="Poppins"/>
              <a:cs typeface="Poppins"/>
              <a:sym typeface="Poppins"/>
            </a:endParaRPr>
          </a:p>
          <a:p>
            <a:pPr indent="0" lvl="0" marL="0" rtl="0" algn="l">
              <a:spcBef>
                <a:spcPts val="0"/>
              </a:spcBef>
              <a:spcAft>
                <a:spcPts val="0"/>
              </a:spcAft>
              <a:buNone/>
            </a:pPr>
            <a:r>
              <a:rPr lang="en" sz="1000">
                <a:solidFill>
                  <a:schemeClr val="dk1"/>
                </a:solidFill>
                <a:latin typeface="Poppins"/>
                <a:ea typeface="Poppins"/>
                <a:cs typeface="Poppins"/>
                <a:sym typeface="Poppins"/>
              </a:rPr>
              <a:t>Firstly, </a:t>
            </a:r>
            <a:r>
              <a:rPr lang="en" sz="1000">
                <a:latin typeface="Poppins"/>
                <a:ea typeface="Poppins"/>
                <a:cs typeface="Poppins"/>
                <a:sym typeface="Poppins"/>
              </a:rPr>
              <a:t>w</a:t>
            </a:r>
            <a:r>
              <a:rPr lang="en" sz="1000">
                <a:latin typeface="Poppins"/>
                <a:ea typeface="Poppins"/>
                <a:cs typeface="Poppins"/>
                <a:sym typeface="Poppins"/>
              </a:rPr>
              <a:t>e used HTML and CSS as the front-end technologies for </a:t>
            </a:r>
            <a:r>
              <a:rPr lang="en" sz="1000">
                <a:solidFill>
                  <a:schemeClr val="dk1"/>
                </a:solidFill>
                <a:latin typeface="Poppins"/>
                <a:ea typeface="Poppins"/>
                <a:cs typeface="Poppins"/>
                <a:sym typeface="Poppins"/>
              </a:rPr>
              <a:t>designing the User Interface of the application</a:t>
            </a:r>
            <a:r>
              <a:rPr lang="en" sz="1000">
                <a:latin typeface="Poppins"/>
                <a:ea typeface="Poppins"/>
                <a:cs typeface="Poppins"/>
                <a:sym typeface="Poppins"/>
              </a:rPr>
              <a:t> then</a:t>
            </a:r>
            <a:endParaRPr sz="1000">
              <a:latin typeface="Poppins"/>
              <a:ea typeface="Poppins"/>
              <a:cs typeface="Poppins"/>
              <a:sym typeface="Poppins"/>
            </a:endParaRPr>
          </a:p>
          <a:p>
            <a:pPr indent="0" lvl="0" marL="0" rtl="0" algn="l">
              <a:spcBef>
                <a:spcPts val="0"/>
              </a:spcBef>
              <a:spcAft>
                <a:spcPts val="0"/>
              </a:spcAft>
              <a:buNone/>
            </a:pPr>
            <a:r>
              <a:rPr lang="en" sz="1000">
                <a:latin typeface="Poppins"/>
                <a:ea typeface="Poppins"/>
                <a:cs typeface="Poppins"/>
                <a:sym typeface="Poppins"/>
              </a:rPr>
              <a:t>to deploy </a:t>
            </a:r>
            <a:r>
              <a:rPr lang="en" sz="1000">
                <a:latin typeface="Poppins"/>
                <a:ea typeface="Poppins"/>
                <a:cs typeface="Poppins"/>
                <a:sym typeface="Poppins"/>
              </a:rPr>
              <a:t>the</a:t>
            </a:r>
            <a:r>
              <a:rPr lang="en" sz="1000">
                <a:latin typeface="Poppins"/>
                <a:ea typeface="Poppins"/>
                <a:cs typeface="Poppins"/>
                <a:sym typeface="Poppins"/>
              </a:rPr>
              <a:t> best-performing model in our application, we leveraged Flask Web </a:t>
            </a:r>
            <a:r>
              <a:rPr lang="en" sz="1000">
                <a:latin typeface="Poppins"/>
                <a:ea typeface="Poppins"/>
                <a:cs typeface="Poppins"/>
                <a:sym typeface="Poppins"/>
              </a:rPr>
              <a:t>framework as backend technology</a:t>
            </a:r>
            <a:r>
              <a:rPr lang="en" sz="1000">
                <a:latin typeface="Poppins"/>
                <a:ea typeface="Poppins"/>
                <a:cs typeface="Poppins"/>
                <a:sym typeface="Poppins"/>
              </a:rPr>
              <a:t>. </a:t>
            </a:r>
            <a:endParaRPr sz="1000">
              <a:latin typeface="Poppins"/>
              <a:ea typeface="Poppins"/>
              <a:cs typeface="Poppins"/>
              <a:sym typeface="Poppins"/>
            </a:endParaRPr>
          </a:p>
          <a:p>
            <a:pPr indent="0" lvl="0" marL="0" rtl="0" algn="l">
              <a:spcBef>
                <a:spcPts val="0"/>
              </a:spcBef>
              <a:spcAft>
                <a:spcPts val="0"/>
              </a:spcAft>
              <a:buNone/>
            </a:pPr>
            <a:r>
              <a:rPr lang="en" sz="1000">
                <a:latin typeface="Poppins"/>
                <a:ea typeface="Poppins"/>
                <a:cs typeface="Poppins"/>
                <a:sym typeface="Poppins"/>
              </a:rPr>
              <a:t>We utilised Google Colab, for Coding and Testing the models,</a:t>
            </a:r>
            <a:endParaRPr sz="1000">
              <a:latin typeface="Poppins"/>
              <a:ea typeface="Poppins"/>
              <a:cs typeface="Poppins"/>
              <a:sym typeface="Poppins"/>
            </a:endParaRPr>
          </a:p>
          <a:p>
            <a:pPr indent="0" lvl="0" marL="0" rtl="0" algn="l">
              <a:spcBef>
                <a:spcPts val="0"/>
              </a:spcBef>
              <a:spcAft>
                <a:spcPts val="0"/>
              </a:spcAft>
              <a:buNone/>
            </a:pPr>
            <a:r>
              <a:rPr lang="en" sz="1000">
                <a:latin typeface="Poppins"/>
                <a:ea typeface="Poppins"/>
                <a:cs typeface="Poppins"/>
                <a:sym typeface="Poppins"/>
              </a:rPr>
              <a:t>and finally, the libraries that we imported were- </a:t>
            </a:r>
            <a:endParaRPr sz="1000">
              <a:latin typeface="Poppins"/>
              <a:ea typeface="Poppins"/>
              <a:cs typeface="Poppins"/>
              <a:sym typeface="Poppins"/>
            </a:endParaRPr>
          </a:p>
          <a:p>
            <a:pPr indent="0" lvl="0" marL="0" rtl="0" algn="l">
              <a:spcBef>
                <a:spcPts val="0"/>
              </a:spcBef>
              <a:spcAft>
                <a:spcPts val="0"/>
              </a:spcAft>
              <a:buNone/>
            </a:pPr>
            <a:r>
              <a:rPr lang="en" sz="1000">
                <a:latin typeface="Poppins"/>
                <a:ea typeface="Poppins"/>
                <a:cs typeface="Poppins"/>
                <a:sym typeface="Poppins"/>
              </a:rPr>
              <a:t>    a) </a:t>
            </a:r>
            <a:r>
              <a:rPr lang="en" sz="1000">
                <a:latin typeface="Poppins"/>
                <a:ea typeface="Poppins"/>
                <a:cs typeface="Poppins"/>
                <a:sym typeface="Poppins"/>
              </a:rPr>
              <a:t> Hugging Face Pytorch transformers library: A</a:t>
            </a:r>
            <a:r>
              <a:rPr lang="en" sz="1000">
                <a:solidFill>
                  <a:srgbClr val="404040"/>
                </a:solidFill>
                <a:highlight>
                  <a:srgbClr val="FCFCFC"/>
                </a:highlight>
                <a:latin typeface="Poppins"/>
                <a:ea typeface="Poppins"/>
                <a:cs typeface="Poppins"/>
                <a:sym typeface="Poppins"/>
              </a:rPr>
              <a:t> library of state-of-the-art pre-trained NLP models for executing model summarization.</a:t>
            </a:r>
            <a:endParaRPr sz="1000">
              <a:latin typeface="Poppins"/>
              <a:ea typeface="Poppins"/>
              <a:cs typeface="Poppins"/>
              <a:sym typeface="Poppins"/>
            </a:endParaRPr>
          </a:p>
          <a:p>
            <a:pPr indent="0" lvl="0" marL="0" rtl="0" algn="l">
              <a:spcBef>
                <a:spcPts val="0"/>
              </a:spcBef>
              <a:spcAft>
                <a:spcPts val="0"/>
              </a:spcAft>
              <a:buNone/>
            </a:pPr>
            <a:r>
              <a:rPr lang="en" sz="1000">
                <a:latin typeface="Poppins"/>
                <a:ea typeface="Poppins"/>
                <a:cs typeface="Poppins"/>
                <a:sym typeface="Poppins"/>
              </a:rPr>
              <a:t>    b) ROUGE-SCORE: A library for ROUGE-score calculation to evaluate the performance of the models.</a:t>
            </a:r>
            <a:endParaRPr sz="1000">
              <a:latin typeface="Poppins"/>
              <a:ea typeface="Poppins"/>
              <a:cs typeface="Poppins"/>
              <a:sym typeface="Poppi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976500" y="422925"/>
            <a:ext cx="7191000" cy="1195800"/>
          </a:xfrm>
          <a:prstGeom prst="rect">
            <a:avLst/>
          </a:prstGeom>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SzPts val="990"/>
              <a:buNone/>
            </a:pPr>
            <a:r>
              <a:rPr lang="en" sz="2700">
                <a:latin typeface="Poppins"/>
                <a:ea typeface="Poppins"/>
                <a:cs typeface="Poppins"/>
                <a:sym typeface="Poppins"/>
              </a:rPr>
              <a:t>CoVShorts: News Summarization Application Based on Deep NLP Transformers for SARS-CoV-2</a:t>
            </a:r>
            <a:endParaRPr sz="2700">
              <a:latin typeface="Poppins"/>
              <a:ea typeface="Poppins"/>
              <a:cs typeface="Poppins"/>
              <a:sym typeface="Poppins"/>
            </a:endParaRPr>
          </a:p>
        </p:txBody>
      </p:sp>
      <p:pic>
        <p:nvPicPr>
          <p:cNvPr id="55" name="Google Shape;55;p13"/>
          <p:cNvPicPr preferRelativeResize="0"/>
          <p:nvPr/>
        </p:nvPicPr>
        <p:blipFill rotWithShape="1">
          <a:blip r:embed="rId3">
            <a:alphaModFix/>
          </a:blip>
          <a:srcRect b="7911" l="23670" r="27280" t="3982"/>
          <a:stretch/>
        </p:blipFill>
        <p:spPr>
          <a:xfrm>
            <a:off x="92275" y="76538"/>
            <a:ext cx="1191777" cy="1204275"/>
          </a:xfrm>
          <a:prstGeom prst="rect">
            <a:avLst/>
          </a:prstGeom>
          <a:noFill/>
          <a:ln>
            <a:noFill/>
          </a:ln>
        </p:spPr>
      </p:pic>
      <p:pic>
        <p:nvPicPr>
          <p:cNvPr id="56" name="Google Shape;56;p13"/>
          <p:cNvPicPr preferRelativeResize="0"/>
          <p:nvPr/>
        </p:nvPicPr>
        <p:blipFill rotWithShape="1">
          <a:blip r:embed="rId4">
            <a:alphaModFix/>
          </a:blip>
          <a:srcRect b="5775" l="25046" r="25220" t="5509"/>
          <a:stretch/>
        </p:blipFill>
        <p:spPr>
          <a:xfrm>
            <a:off x="7825375" y="80747"/>
            <a:ext cx="1191777" cy="1195885"/>
          </a:xfrm>
          <a:prstGeom prst="rect">
            <a:avLst/>
          </a:prstGeom>
          <a:noFill/>
          <a:ln>
            <a:noFill/>
          </a:ln>
        </p:spPr>
      </p:pic>
      <p:pic>
        <p:nvPicPr>
          <p:cNvPr id="57" name="Google Shape;57;p13"/>
          <p:cNvPicPr preferRelativeResize="0"/>
          <p:nvPr/>
        </p:nvPicPr>
        <p:blipFill>
          <a:blip r:embed="rId5">
            <a:alphaModFix/>
          </a:blip>
          <a:stretch>
            <a:fillRect/>
          </a:stretch>
        </p:blipFill>
        <p:spPr>
          <a:xfrm>
            <a:off x="149925" y="1891150"/>
            <a:ext cx="8867225" cy="1593800"/>
          </a:xfrm>
          <a:prstGeom prst="rect">
            <a:avLst/>
          </a:prstGeom>
          <a:noFill/>
          <a:ln>
            <a:noFill/>
          </a:ln>
        </p:spPr>
      </p:pic>
      <p:sp>
        <p:nvSpPr>
          <p:cNvPr id="58" name="Google Shape;58;p13"/>
          <p:cNvSpPr txBox="1"/>
          <p:nvPr/>
        </p:nvSpPr>
        <p:spPr>
          <a:xfrm>
            <a:off x="6812750" y="3757375"/>
            <a:ext cx="19239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Mentee:</a:t>
            </a:r>
            <a:endParaRPr b="1">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Akansha Jain</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Gargi Bisht</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Khushi Srivastava</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Meenakshi Bharadwaj</a:t>
            </a:r>
            <a:endParaRPr>
              <a:latin typeface="Roboto"/>
              <a:ea typeface="Roboto"/>
              <a:cs typeface="Roboto"/>
              <a:sym typeface="Roboto"/>
            </a:endParaRPr>
          </a:p>
        </p:txBody>
      </p:sp>
      <p:sp>
        <p:nvSpPr>
          <p:cNvPr id="59" name="Google Shape;59;p13"/>
          <p:cNvSpPr txBox="1"/>
          <p:nvPr/>
        </p:nvSpPr>
        <p:spPr>
          <a:xfrm>
            <a:off x="360100" y="3757375"/>
            <a:ext cx="2128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Teacher Mentors</a:t>
            </a:r>
            <a:r>
              <a:rPr b="1" lang="en">
                <a:latin typeface="Roboto"/>
                <a:ea typeface="Roboto"/>
                <a:cs typeface="Roboto"/>
                <a:sym typeface="Roboto"/>
              </a:rPr>
              <a:t>:</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Ms. Deepali Bajaj</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Ms. Urmil Bharti</a:t>
            </a:r>
            <a:endParaRPr>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2"/>
          <p:cNvPicPr preferRelativeResize="0"/>
          <p:nvPr/>
        </p:nvPicPr>
        <p:blipFill rotWithShape="1">
          <a:blip r:embed="rId3">
            <a:alphaModFix/>
          </a:blip>
          <a:srcRect b="0" l="2543" r="1854" t="4516"/>
          <a:stretch/>
        </p:blipFill>
        <p:spPr>
          <a:xfrm>
            <a:off x="147425" y="789125"/>
            <a:ext cx="8855199" cy="4137274"/>
          </a:xfrm>
          <a:prstGeom prst="rect">
            <a:avLst/>
          </a:prstGeom>
          <a:noFill/>
          <a:ln>
            <a:noFill/>
          </a:ln>
        </p:spPr>
      </p:pic>
      <p:sp>
        <p:nvSpPr>
          <p:cNvPr id="146" name="Google Shape;146;p22"/>
          <p:cNvSpPr txBox="1"/>
          <p:nvPr>
            <p:ph type="title"/>
          </p:nvPr>
        </p:nvSpPr>
        <p:spPr>
          <a:xfrm>
            <a:off x="311700" y="115725"/>
            <a:ext cx="8520600" cy="4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1100"/>
              <a:buNone/>
            </a:pPr>
            <a:r>
              <a:rPr b="1" lang="en">
                <a:latin typeface="Trebuchet MS"/>
                <a:ea typeface="Trebuchet MS"/>
                <a:cs typeface="Trebuchet MS"/>
                <a:sym typeface="Trebuchet MS"/>
              </a:rPr>
              <a:t>COMPLETE ARCHITECTURE OF C</a:t>
            </a:r>
            <a:r>
              <a:rPr b="1" lang="en" sz="2400">
                <a:latin typeface="Trebuchet MS"/>
                <a:ea typeface="Trebuchet MS"/>
                <a:cs typeface="Trebuchet MS"/>
                <a:sym typeface="Trebuchet MS"/>
              </a:rPr>
              <a:t>O</a:t>
            </a:r>
            <a:r>
              <a:rPr b="1" lang="en">
                <a:latin typeface="Trebuchet MS"/>
                <a:ea typeface="Trebuchet MS"/>
                <a:cs typeface="Trebuchet MS"/>
                <a:sym typeface="Trebuchet MS"/>
              </a:rPr>
              <a:t>VS</a:t>
            </a:r>
            <a:r>
              <a:rPr b="1" lang="en" sz="2400">
                <a:latin typeface="Trebuchet MS"/>
                <a:ea typeface="Trebuchet MS"/>
                <a:cs typeface="Trebuchet MS"/>
                <a:sym typeface="Trebuchet MS"/>
              </a:rPr>
              <a:t>HORTS</a:t>
            </a:r>
            <a:endParaRPr b="1" sz="2100">
              <a:latin typeface="Trebuchet MS"/>
              <a:ea typeface="Trebuchet MS"/>
              <a:cs typeface="Trebuchet MS"/>
              <a:sym typeface="Trebuchet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23"/>
          <p:cNvPicPr preferRelativeResize="0"/>
          <p:nvPr/>
        </p:nvPicPr>
        <p:blipFill rotWithShape="1">
          <a:blip r:embed="rId3">
            <a:alphaModFix/>
          </a:blip>
          <a:srcRect b="0" l="0" r="0" t="0"/>
          <a:stretch/>
        </p:blipFill>
        <p:spPr>
          <a:xfrm>
            <a:off x="2693450" y="927200"/>
            <a:ext cx="5714600" cy="3361300"/>
          </a:xfrm>
          <a:prstGeom prst="rect">
            <a:avLst/>
          </a:prstGeom>
          <a:noFill/>
          <a:ln cap="flat" cmpd="sng" w="9525">
            <a:solidFill>
              <a:srgbClr val="000000"/>
            </a:solidFill>
            <a:prstDash val="solid"/>
            <a:round/>
            <a:headEnd len="sm" w="sm" type="none"/>
            <a:tailEnd len="sm" w="sm" type="none"/>
          </a:ln>
        </p:spPr>
      </p:pic>
      <p:sp>
        <p:nvSpPr>
          <p:cNvPr id="152" name="Google Shape;152;p23"/>
          <p:cNvSpPr txBox="1"/>
          <p:nvPr>
            <p:ph idx="4294967295" type="title"/>
          </p:nvPr>
        </p:nvSpPr>
        <p:spPr>
          <a:xfrm>
            <a:off x="6900" y="39525"/>
            <a:ext cx="9144000" cy="4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1100"/>
              <a:buNone/>
            </a:pPr>
            <a:r>
              <a:rPr b="1" lang="en" sz="2700">
                <a:latin typeface="Trebuchet MS"/>
                <a:ea typeface="Trebuchet MS"/>
                <a:cs typeface="Trebuchet MS"/>
                <a:sym typeface="Trebuchet MS"/>
              </a:rPr>
              <a:t>COVSHORTS USER INTERFACE</a:t>
            </a:r>
            <a:endParaRPr b="1" sz="2700">
              <a:latin typeface="Trebuchet MS"/>
              <a:ea typeface="Trebuchet MS"/>
              <a:cs typeface="Trebuchet MS"/>
              <a:sym typeface="Trebuchet MS"/>
            </a:endParaRPr>
          </a:p>
        </p:txBody>
      </p:sp>
      <p:sp>
        <p:nvSpPr>
          <p:cNvPr id="153" name="Google Shape;153;p23"/>
          <p:cNvSpPr txBox="1"/>
          <p:nvPr/>
        </p:nvSpPr>
        <p:spPr>
          <a:xfrm>
            <a:off x="210575" y="707100"/>
            <a:ext cx="2316900" cy="3633900"/>
          </a:xfrm>
          <a:prstGeom prst="rect">
            <a:avLst/>
          </a:prstGeom>
          <a:noFill/>
          <a:ln>
            <a:noFill/>
          </a:ln>
        </p:spPr>
        <p:txBody>
          <a:bodyPr anchorCtr="0" anchor="ctr" bIns="91425" lIns="91425" spcFirstLastPara="1" rIns="91425" wrap="square" tIns="91425">
            <a:noAutofit/>
          </a:bodyPr>
          <a:lstStyle/>
          <a:p>
            <a:pPr indent="-317500" lvl="0" marL="457200" rtl="0" algn="just">
              <a:spcBef>
                <a:spcPts val="0"/>
              </a:spcBef>
              <a:spcAft>
                <a:spcPts val="0"/>
              </a:spcAft>
              <a:buSzPts val="1400"/>
              <a:buChar char="●"/>
            </a:pPr>
            <a:r>
              <a:rPr lang="en"/>
              <a:t>CoVShorts leverages BERT to generate summaries.</a:t>
            </a:r>
            <a:endParaRPr/>
          </a:p>
          <a:p>
            <a:pPr indent="0" lvl="0" marL="457200" rtl="0" algn="just">
              <a:spcBef>
                <a:spcPts val="0"/>
              </a:spcBef>
              <a:spcAft>
                <a:spcPts val="0"/>
              </a:spcAft>
              <a:buNone/>
            </a:pPr>
            <a:r>
              <a:t/>
            </a:r>
            <a:endParaRPr/>
          </a:p>
          <a:p>
            <a:pPr indent="-317500" lvl="0" marL="457200" rtl="0" algn="just">
              <a:spcBef>
                <a:spcPts val="0"/>
              </a:spcBef>
              <a:spcAft>
                <a:spcPts val="0"/>
              </a:spcAft>
              <a:buSzPts val="1400"/>
              <a:buChar char="●"/>
            </a:pPr>
            <a:r>
              <a:rPr lang="en"/>
              <a:t>Summary </a:t>
            </a:r>
            <a:r>
              <a:rPr lang="en"/>
              <a:t>generated</a:t>
            </a:r>
            <a:r>
              <a:rPr lang="en"/>
              <a:t> is precise.</a:t>
            </a:r>
            <a:endParaRPr/>
          </a:p>
          <a:p>
            <a:pPr indent="0" lvl="0" marL="457200" rtl="0" algn="just">
              <a:spcBef>
                <a:spcPts val="0"/>
              </a:spcBef>
              <a:spcAft>
                <a:spcPts val="0"/>
              </a:spcAft>
              <a:buNone/>
            </a:pPr>
            <a:r>
              <a:t/>
            </a:r>
            <a:endParaRPr/>
          </a:p>
          <a:p>
            <a:pPr indent="-317500" lvl="0" marL="457200" rtl="0" algn="just">
              <a:spcBef>
                <a:spcPts val="0"/>
              </a:spcBef>
              <a:spcAft>
                <a:spcPts val="0"/>
              </a:spcAft>
              <a:buSzPts val="1400"/>
              <a:buChar char="●"/>
            </a:pPr>
            <a:r>
              <a:rPr lang="en"/>
              <a:t>The number of words in the actual article and that in the summary has a huge difference.</a:t>
            </a:r>
            <a:endParaRPr/>
          </a:p>
        </p:txBody>
      </p:sp>
      <p:sp>
        <p:nvSpPr>
          <p:cNvPr id="154" name="Google Shape;154;p23"/>
          <p:cNvSpPr txBox="1"/>
          <p:nvPr/>
        </p:nvSpPr>
        <p:spPr>
          <a:xfrm>
            <a:off x="2693375" y="4355850"/>
            <a:ext cx="5714700" cy="3387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User Interface of “CoVShorts” Web application for News article summarization</a:t>
            </a:r>
            <a:endParaRPr b="1" sz="1000">
              <a:latin typeface="Roboto"/>
              <a:ea typeface="Roboto"/>
              <a:cs typeface="Roboto"/>
              <a:sym typeface="Roboto"/>
            </a:endParaRPr>
          </a:p>
        </p:txBody>
      </p:sp>
      <p:sp>
        <p:nvSpPr>
          <p:cNvPr id="155" name="Google Shape;155;p23"/>
          <p:cNvSpPr/>
          <p:nvPr/>
        </p:nvSpPr>
        <p:spPr>
          <a:xfrm>
            <a:off x="8491675" y="425"/>
            <a:ext cx="652200" cy="5143500"/>
          </a:xfrm>
          <a:prstGeom prst="rect">
            <a:avLst/>
          </a:prstGeom>
          <a:solidFill>
            <a:srgbClr val="41414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ph idx="4294967295" type="title"/>
          </p:nvPr>
        </p:nvSpPr>
        <p:spPr>
          <a:xfrm>
            <a:off x="6900" y="39525"/>
            <a:ext cx="9144000" cy="4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1100"/>
              <a:buNone/>
            </a:pPr>
            <a:r>
              <a:rPr b="1" lang="en" sz="2700">
                <a:latin typeface="Trebuchet MS"/>
                <a:ea typeface="Trebuchet MS"/>
                <a:cs typeface="Trebuchet MS"/>
                <a:sym typeface="Trebuchet MS"/>
              </a:rPr>
              <a:t>ROUGE SCORE</a:t>
            </a:r>
            <a:endParaRPr b="1" sz="2700">
              <a:latin typeface="Trebuchet MS"/>
              <a:ea typeface="Trebuchet MS"/>
              <a:cs typeface="Trebuchet MS"/>
              <a:sym typeface="Trebuchet MS"/>
            </a:endParaRPr>
          </a:p>
        </p:txBody>
      </p:sp>
      <p:sp>
        <p:nvSpPr>
          <p:cNvPr id="161" name="Google Shape;161;p24"/>
          <p:cNvSpPr txBox="1"/>
          <p:nvPr/>
        </p:nvSpPr>
        <p:spPr>
          <a:xfrm>
            <a:off x="548250" y="904350"/>
            <a:ext cx="8199900" cy="3182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0"/>
              </a:spcAft>
              <a:buNone/>
            </a:pPr>
            <a:r>
              <a:rPr b="1" lang="en" sz="1600">
                <a:solidFill>
                  <a:srgbClr val="0A0A23"/>
                </a:solidFill>
                <a:highlight>
                  <a:srgbClr val="FFFFFF"/>
                </a:highlight>
              </a:rPr>
              <a:t>ROUGE </a:t>
            </a:r>
            <a:r>
              <a:rPr lang="en" sz="1600">
                <a:solidFill>
                  <a:srgbClr val="0A0A23"/>
                </a:solidFill>
                <a:highlight>
                  <a:srgbClr val="FFFFFF"/>
                </a:highlight>
              </a:rPr>
              <a:t>stands for </a:t>
            </a:r>
            <a:r>
              <a:rPr b="1" lang="en" sz="1600">
                <a:solidFill>
                  <a:srgbClr val="0A0A23"/>
                </a:solidFill>
                <a:highlight>
                  <a:srgbClr val="FFFFFF"/>
                </a:highlight>
              </a:rPr>
              <a:t>R</a:t>
            </a:r>
            <a:r>
              <a:rPr lang="en" sz="1600">
                <a:solidFill>
                  <a:srgbClr val="0A0A23"/>
                </a:solidFill>
                <a:highlight>
                  <a:srgbClr val="FFFFFF"/>
                </a:highlight>
              </a:rPr>
              <a:t>ecall-</a:t>
            </a:r>
            <a:r>
              <a:rPr b="1" lang="en" sz="1600">
                <a:solidFill>
                  <a:srgbClr val="0A0A23"/>
                </a:solidFill>
                <a:highlight>
                  <a:srgbClr val="FFFFFF"/>
                </a:highlight>
              </a:rPr>
              <a:t>O</a:t>
            </a:r>
            <a:r>
              <a:rPr lang="en" sz="1600">
                <a:solidFill>
                  <a:srgbClr val="0A0A23"/>
                </a:solidFill>
                <a:highlight>
                  <a:srgbClr val="FFFFFF"/>
                </a:highlight>
              </a:rPr>
              <a:t>riented </a:t>
            </a:r>
            <a:r>
              <a:rPr b="1" lang="en" sz="1600">
                <a:solidFill>
                  <a:srgbClr val="0A0A23"/>
                </a:solidFill>
                <a:highlight>
                  <a:srgbClr val="FFFFFF"/>
                </a:highlight>
              </a:rPr>
              <a:t>U</a:t>
            </a:r>
            <a:r>
              <a:rPr lang="en" sz="1600">
                <a:solidFill>
                  <a:srgbClr val="0A0A23"/>
                </a:solidFill>
                <a:highlight>
                  <a:srgbClr val="FFFFFF"/>
                </a:highlight>
              </a:rPr>
              <a:t>nderstudy for </a:t>
            </a:r>
            <a:r>
              <a:rPr b="1" lang="en" sz="1600">
                <a:solidFill>
                  <a:srgbClr val="0A0A23"/>
                </a:solidFill>
                <a:highlight>
                  <a:srgbClr val="FFFFFF"/>
                </a:highlight>
              </a:rPr>
              <a:t>G</a:t>
            </a:r>
            <a:r>
              <a:rPr lang="en" sz="1600">
                <a:solidFill>
                  <a:srgbClr val="0A0A23"/>
                </a:solidFill>
                <a:highlight>
                  <a:srgbClr val="FFFFFF"/>
                </a:highlight>
              </a:rPr>
              <a:t>isting </a:t>
            </a:r>
            <a:r>
              <a:rPr b="1" lang="en" sz="1600">
                <a:solidFill>
                  <a:srgbClr val="0A0A23"/>
                </a:solidFill>
                <a:highlight>
                  <a:srgbClr val="FFFFFF"/>
                </a:highlight>
              </a:rPr>
              <a:t>E</a:t>
            </a:r>
            <a:r>
              <a:rPr lang="en" sz="1600">
                <a:solidFill>
                  <a:srgbClr val="0A0A23"/>
                </a:solidFill>
                <a:highlight>
                  <a:srgbClr val="FFFFFF"/>
                </a:highlight>
              </a:rPr>
              <a:t>valuation. It works by comparing an </a:t>
            </a:r>
            <a:r>
              <a:rPr b="1" lang="en" sz="1600">
                <a:highlight>
                  <a:srgbClr val="FFFFFF"/>
                </a:highlight>
              </a:rPr>
              <a:t>automatically produced summary</a:t>
            </a:r>
            <a:r>
              <a:rPr lang="en" sz="1600">
                <a:solidFill>
                  <a:srgbClr val="0A0A23"/>
                </a:solidFill>
                <a:highlight>
                  <a:srgbClr val="FFFFFF"/>
                </a:highlight>
              </a:rPr>
              <a:t> or </a:t>
            </a:r>
            <a:r>
              <a:rPr b="1" lang="en" sz="1600">
                <a:highlight>
                  <a:srgbClr val="FFFFFF"/>
                </a:highlight>
              </a:rPr>
              <a:t>translation</a:t>
            </a:r>
            <a:r>
              <a:rPr lang="en" sz="1600">
                <a:solidFill>
                  <a:srgbClr val="0A0A23"/>
                </a:solidFill>
                <a:highlight>
                  <a:srgbClr val="FFFFFF"/>
                </a:highlight>
              </a:rPr>
              <a:t> against a set of </a:t>
            </a:r>
            <a:r>
              <a:rPr b="1" lang="en" sz="1600">
                <a:highlight>
                  <a:srgbClr val="FFFFFF"/>
                </a:highlight>
              </a:rPr>
              <a:t>reference summaries</a:t>
            </a:r>
            <a:r>
              <a:rPr lang="en" sz="1600">
                <a:solidFill>
                  <a:srgbClr val="0A0A23"/>
                </a:solidFill>
                <a:highlight>
                  <a:srgbClr val="FFFFFF"/>
                </a:highlight>
              </a:rPr>
              <a:t> which are commonly </a:t>
            </a:r>
            <a:r>
              <a:rPr i="1" lang="en" sz="1600">
                <a:solidFill>
                  <a:srgbClr val="0A0A23"/>
                </a:solidFill>
                <a:highlight>
                  <a:srgbClr val="FFFFFF"/>
                </a:highlight>
              </a:rPr>
              <a:t>human-generated</a:t>
            </a:r>
            <a:r>
              <a:rPr lang="en" sz="1600">
                <a:solidFill>
                  <a:srgbClr val="0A0A23"/>
                </a:solidFill>
                <a:highlight>
                  <a:srgbClr val="FFFFFF"/>
                </a:highlight>
              </a:rPr>
              <a:t>.</a:t>
            </a:r>
            <a:endParaRPr sz="1600">
              <a:solidFill>
                <a:srgbClr val="0A0A23"/>
              </a:solidFill>
              <a:highlight>
                <a:srgbClr val="FFFFFF"/>
              </a:highlight>
            </a:endParaRPr>
          </a:p>
          <a:p>
            <a:pPr indent="0" lvl="0" marL="0" rtl="0" algn="just">
              <a:lnSpc>
                <a:spcPct val="115000"/>
              </a:lnSpc>
              <a:spcBef>
                <a:spcPts val="1200"/>
              </a:spcBef>
              <a:spcAft>
                <a:spcPts val="0"/>
              </a:spcAft>
              <a:buNone/>
            </a:pPr>
            <a:r>
              <a:t/>
            </a:r>
            <a:endParaRPr sz="1600">
              <a:solidFill>
                <a:srgbClr val="0A0A23"/>
              </a:solidFill>
              <a:highlight>
                <a:srgbClr val="FFFFFF"/>
              </a:highlight>
            </a:endParaRPr>
          </a:p>
          <a:p>
            <a:pPr indent="0" lvl="0" marL="0" rtl="0" algn="just">
              <a:lnSpc>
                <a:spcPct val="115000"/>
              </a:lnSpc>
              <a:spcBef>
                <a:spcPts val="1200"/>
              </a:spcBef>
              <a:spcAft>
                <a:spcPts val="0"/>
              </a:spcAft>
              <a:buNone/>
            </a:pPr>
            <a:r>
              <a:rPr lang="en" sz="1600">
                <a:solidFill>
                  <a:srgbClr val="0A0A23"/>
                </a:solidFill>
                <a:highlight>
                  <a:srgbClr val="FFFFFF"/>
                </a:highlight>
              </a:rPr>
              <a:t>Computes both the </a:t>
            </a:r>
            <a:r>
              <a:rPr b="1" lang="en" sz="1600">
                <a:highlight>
                  <a:srgbClr val="FFFFFF"/>
                </a:highlight>
              </a:rPr>
              <a:t>precision </a:t>
            </a:r>
            <a:r>
              <a:rPr lang="en" sz="1600">
                <a:solidFill>
                  <a:srgbClr val="0A0A23"/>
                </a:solidFill>
                <a:highlight>
                  <a:srgbClr val="FFFFFF"/>
                </a:highlight>
              </a:rPr>
              <a:t>and </a:t>
            </a:r>
            <a:r>
              <a:rPr b="1" lang="en" sz="1600">
                <a:highlight>
                  <a:srgbClr val="FFFFFF"/>
                </a:highlight>
              </a:rPr>
              <a:t>recall </a:t>
            </a:r>
            <a:r>
              <a:rPr lang="en" sz="1600">
                <a:solidFill>
                  <a:srgbClr val="0A0A23"/>
                </a:solidFill>
                <a:highlight>
                  <a:srgbClr val="FFFFFF"/>
                </a:highlight>
              </a:rPr>
              <a:t>and then reports the </a:t>
            </a:r>
            <a:r>
              <a:rPr b="1" lang="en" sz="1600">
                <a:highlight>
                  <a:srgbClr val="FFFFFF"/>
                </a:highlight>
              </a:rPr>
              <a:t>F-Measure.</a:t>
            </a:r>
            <a:endParaRPr sz="1600">
              <a:solidFill>
                <a:srgbClr val="0A0A23"/>
              </a:solidFill>
              <a:highlight>
                <a:srgbClr val="FFFFFF"/>
              </a:highlight>
            </a:endParaRPr>
          </a:p>
          <a:p>
            <a:pPr indent="0" lvl="0" marL="0" rtl="0" algn="just">
              <a:lnSpc>
                <a:spcPct val="115000"/>
              </a:lnSpc>
              <a:spcBef>
                <a:spcPts val="1200"/>
              </a:spcBef>
              <a:spcAft>
                <a:spcPts val="0"/>
              </a:spcAft>
              <a:buNone/>
            </a:pPr>
            <a:r>
              <a:t/>
            </a:r>
            <a:endParaRPr sz="1600">
              <a:solidFill>
                <a:srgbClr val="0A0A23"/>
              </a:solidFill>
              <a:highlight>
                <a:srgbClr val="FFFFFF"/>
              </a:highlight>
            </a:endParaRPr>
          </a:p>
          <a:p>
            <a:pPr indent="0" lvl="0" marL="0" rtl="0" algn="just">
              <a:lnSpc>
                <a:spcPct val="115000"/>
              </a:lnSpc>
              <a:spcBef>
                <a:spcPts val="1200"/>
              </a:spcBef>
              <a:spcAft>
                <a:spcPts val="1200"/>
              </a:spcAft>
              <a:buNone/>
            </a:pPr>
            <a:r>
              <a:rPr b="1" lang="en" sz="1600">
                <a:solidFill>
                  <a:srgbClr val="0A0A23"/>
                </a:solidFill>
                <a:highlight>
                  <a:srgbClr val="FFFFFF"/>
                </a:highlight>
              </a:rPr>
              <a:t>Recall</a:t>
            </a:r>
            <a:r>
              <a:rPr lang="en" sz="1600">
                <a:solidFill>
                  <a:srgbClr val="0A0A23"/>
                </a:solidFill>
                <a:highlight>
                  <a:srgbClr val="FFFFFF"/>
                </a:highlight>
              </a:rPr>
              <a:t> (</a:t>
            </a:r>
            <a:r>
              <a:rPr i="1" lang="en" sz="1600">
                <a:solidFill>
                  <a:srgbClr val="0A0A23"/>
                </a:solidFill>
                <a:highlight>
                  <a:srgbClr val="FFFFFF"/>
                </a:highlight>
              </a:rPr>
              <a:t>in the context of ROUGE</a:t>
            </a:r>
            <a:r>
              <a:rPr lang="en" sz="1600">
                <a:solidFill>
                  <a:srgbClr val="0A0A23"/>
                </a:solidFill>
                <a:highlight>
                  <a:srgbClr val="FFFFFF"/>
                </a:highlight>
              </a:rPr>
              <a:t>) refers to how much of the </a:t>
            </a:r>
            <a:r>
              <a:rPr b="1" lang="en" sz="1600">
                <a:highlight>
                  <a:srgbClr val="FFFFFF"/>
                </a:highlight>
              </a:rPr>
              <a:t>reference summary</a:t>
            </a:r>
            <a:r>
              <a:rPr i="1" lang="en" sz="1600">
                <a:highlight>
                  <a:srgbClr val="FFFFFF"/>
                </a:highlight>
              </a:rPr>
              <a:t> </a:t>
            </a:r>
            <a:r>
              <a:rPr lang="en" sz="1600">
                <a:solidFill>
                  <a:srgbClr val="0A0A23"/>
                </a:solidFill>
                <a:highlight>
                  <a:srgbClr val="FFFFFF"/>
                </a:highlight>
              </a:rPr>
              <a:t>the </a:t>
            </a:r>
            <a:r>
              <a:rPr b="1" lang="en" sz="1600">
                <a:highlight>
                  <a:srgbClr val="FFFFFF"/>
                </a:highlight>
              </a:rPr>
              <a:t>system summary</a:t>
            </a:r>
            <a:r>
              <a:rPr lang="en" sz="1600">
                <a:solidFill>
                  <a:srgbClr val="0A0A23"/>
                </a:solidFill>
                <a:highlight>
                  <a:srgbClr val="FFFFFF"/>
                </a:highlight>
              </a:rPr>
              <a:t> is recovering or capturing.</a:t>
            </a:r>
            <a:endParaRPr sz="1600">
              <a:solidFill>
                <a:srgbClr val="0A0A23"/>
              </a:solidFill>
              <a:highlight>
                <a:srgbClr val="FFFFFF"/>
              </a:highlight>
            </a:endParaRPr>
          </a:p>
        </p:txBody>
      </p:sp>
      <p:pic>
        <p:nvPicPr>
          <p:cNvPr id="162" name="Google Shape;162;p24"/>
          <p:cNvPicPr preferRelativeResize="0"/>
          <p:nvPr/>
        </p:nvPicPr>
        <p:blipFill>
          <a:blip r:embed="rId3">
            <a:alphaModFix/>
          </a:blip>
          <a:stretch>
            <a:fillRect/>
          </a:stretch>
        </p:blipFill>
        <p:spPr>
          <a:xfrm>
            <a:off x="2924025" y="4024175"/>
            <a:ext cx="3648075" cy="895350"/>
          </a:xfrm>
          <a:prstGeom prst="rect">
            <a:avLst/>
          </a:prstGeom>
          <a:noFill/>
          <a:ln>
            <a:noFill/>
          </a:ln>
        </p:spPr>
      </p:pic>
      <p:sp>
        <p:nvSpPr>
          <p:cNvPr id="163" name="Google Shape;163;p24"/>
          <p:cNvSpPr txBox="1"/>
          <p:nvPr/>
        </p:nvSpPr>
        <p:spPr>
          <a:xfrm>
            <a:off x="2495688" y="4252550"/>
            <a:ext cx="1603800" cy="43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650">
                <a:solidFill>
                  <a:srgbClr val="0A0A23"/>
                </a:solidFill>
                <a:highlight>
                  <a:srgbClr val="FFFFFF"/>
                </a:highlight>
                <a:latin typeface="Calibri"/>
                <a:ea typeface="Calibri"/>
                <a:cs typeface="Calibri"/>
                <a:sym typeface="Calibri"/>
              </a:rPr>
              <a:t>Recall =</a:t>
            </a:r>
            <a:endParaRPr b="1">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ph idx="4294967295" type="title"/>
          </p:nvPr>
        </p:nvSpPr>
        <p:spPr>
          <a:xfrm>
            <a:off x="6900" y="39525"/>
            <a:ext cx="9144000" cy="4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1100"/>
              <a:buNone/>
            </a:pPr>
            <a:r>
              <a:rPr b="1" lang="en" sz="2700">
                <a:latin typeface="Trebuchet MS"/>
                <a:ea typeface="Trebuchet MS"/>
                <a:cs typeface="Trebuchet MS"/>
                <a:sym typeface="Trebuchet MS"/>
              </a:rPr>
              <a:t>ROUGE SCORE</a:t>
            </a:r>
            <a:endParaRPr b="1" sz="2700">
              <a:latin typeface="Trebuchet MS"/>
              <a:ea typeface="Trebuchet MS"/>
              <a:cs typeface="Trebuchet MS"/>
              <a:sym typeface="Trebuchet MS"/>
            </a:endParaRPr>
          </a:p>
        </p:txBody>
      </p:sp>
      <p:sp>
        <p:nvSpPr>
          <p:cNvPr id="169" name="Google Shape;169;p25"/>
          <p:cNvSpPr txBox="1"/>
          <p:nvPr/>
        </p:nvSpPr>
        <p:spPr>
          <a:xfrm>
            <a:off x="318600" y="800750"/>
            <a:ext cx="8520600" cy="39918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b="1" lang="en" sz="1600">
                <a:solidFill>
                  <a:srgbClr val="0A0A23"/>
                </a:solidFill>
                <a:highlight>
                  <a:schemeClr val="lt1"/>
                </a:highlight>
              </a:rPr>
              <a:t>Precision</a:t>
            </a:r>
            <a:r>
              <a:rPr lang="en" sz="1600">
                <a:solidFill>
                  <a:srgbClr val="0A0A23"/>
                </a:solidFill>
                <a:highlight>
                  <a:schemeClr val="lt1"/>
                </a:highlight>
              </a:rPr>
              <a:t>  (</a:t>
            </a:r>
            <a:r>
              <a:rPr i="1" lang="en" sz="1600">
                <a:solidFill>
                  <a:srgbClr val="0A0A23"/>
                </a:solidFill>
                <a:highlight>
                  <a:schemeClr val="lt1"/>
                </a:highlight>
              </a:rPr>
              <a:t>in the context of ROUGE</a:t>
            </a:r>
            <a:r>
              <a:rPr lang="en" sz="1600">
                <a:solidFill>
                  <a:srgbClr val="0A0A23"/>
                </a:solidFill>
                <a:highlight>
                  <a:schemeClr val="lt1"/>
                </a:highlight>
              </a:rPr>
              <a:t>)  helps to understand whether the summary generated might have useless words making it unnecessarily verbose. Precision essentially measure </a:t>
            </a:r>
            <a:r>
              <a:rPr b="1" lang="en" sz="1600">
                <a:solidFill>
                  <a:srgbClr val="0A0A23"/>
                </a:solidFill>
                <a:highlight>
                  <a:schemeClr val="lt1"/>
                </a:highlight>
              </a:rPr>
              <a:t>what amount of the system summary was relevant and in fact needed.</a:t>
            </a:r>
            <a:endParaRPr b="1" sz="1600">
              <a:solidFill>
                <a:srgbClr val="0A0A23"/>
              </a:solidFill>
              <a:highlight>
                <a:schemeClr val="lt1"/>
              </a:highlight>
            </a:endParaRPr>
          </a:p>
          <a:p>
            <a:pPr indent="0" lvl="0" marL="0" rtl="0" algn="l">
              <a:lnSpc>
                <a:spcPct val="115000"/>
              </a:lnSpc>
              <a:spcBef>
                <a:spcPts val="1200"/>
              </a:spcBef>
              <a:spcAft>
                <a:spcPts val="0"/>
              </a:spcAft>
              <a:buNone/>
            </a:pPr>
            <a:r>
              <a:t/>
            </a:r>
            <a:endParaRPr b="1" sz="1600">
              <a:solidFill>
                <a:srgbClr val="0A0A23"/>
              </a:solidFill>
              <a:highlight>
                <a:schemeClr val="lt1"/>
              </a:highlight>
            </a:endParaRPr>
          </a:p>
          <a:p>
            <a:pPr indent="0" lvl="0" marL="0" rtl="0" algn="l">
              <a:lnSpc>
                <a:spcPct val="115000"/>
              </a:lnSpc>
              <a:spcBef>
                <a:spcPts val="1200"/>
              </a:spcBef>
              <a:spcAft>
                <a:spcPts val="0"/>
              </a:spcAft>
              <a:buNone/>
            </a:pPr>
            <a:r>
              <a:t/>
            </a:r>
            <a:endParaRPr b="1" sz="1600">
              <a:solidFill>
                <a:srgbClr val="0A0A23"/>
              </a:solidFill>
              <a:highlight>
                <a:schemeClr val="lt1"/>
              </a:highlight>
            </a:endParaRPr>
          </a:p>
          <a:p>
            <a:pPr indent="0" lvl="0" marL="0" rtl="0" algn="l">
              <a:lnSpc>
                <a:spcPct val="115000"/>
              </a:lnSpc>
              <a:spcBef>
                <a:spcPts val="1200"/>
              </a:spcBef>
              <a:spcAft>
                <a:spcPts val="0"/>
              </a:spcAft>
              <a:buNone/>
            </a:pPr>
            <a:r>
              <a:rPr b="1" lang="en" sz="1600">
                <a:solidFill>
                  <a:srgbClr val="0A0A23"/>
                </a:solidFill>
                <a:highlight>
                  <a:schemeClr val="lt1"/>
                </a:highlight>
              </a:rPr>
              <a:t>F-measure </a:t>
            </a:r>
            <a:r>
              <a:rPr lang="en" sz="1600">
                <a:solidFill>
                  <a:srgbClr val="0A0A23"/>
                </a:solidFill>
                <a:highlight>
                  <a:schemeClr val="lt1"/>
                </a:highlight>
              </a:rPr>
              <a:t>is a parameter which combines both precision and recall in the following manner</a:t>
            </a:r>
            <a:endParaRPr sz="1600">
              <a:solidFill>
                <a:srgbClr val="0A0A23"/>
              </a:solidFill>
              <a:highlight>
                <a:schemeClr val="lt1"/>
              </a:highlight>
            </a:endParaRPr>
          </a:p>
          <a:p>
            <a:pPr indent="0" lvl="0" marL="0" rtl="0" algn="l">
              <a:lnSpc>
                <a:spcPct val="115000"/>
              </a:lnSpc>
              <a:spcBef>
                <a:spcPts val="1200"/>
              </a:spcBef>
              <a:spcAft>
                <a:spcPts val="0"/>
              </a:spcAft>
              <a:buNone/>
            </a:pPr>
            <a:r>
              <a:t/>
            </a:r>
            <a:endParaRPr sz="1600">
              <a:solidFill>
                <a:srgbClr val="0A0A23"/>
              </a:solidFill>
              <a:highlight>
                <a:schemeClr val="lt1"/>
              </a:highlight>
            </a:endParaRPr>
          </a:p>
          <a:p>
            <a:pPr indent="0" lvl="0" marL="0" rtl="0" algn="l">
              <a:lnSpc>
                <a:spcPct val="115000"/>
              </a:lnSpc>
              <a:spcBef>
                <a:spcPts val="1200"/>
              </a:spcBef>
              <a:spcAft>
                <a:spcPts val="0"/>
              </a:spcAft>
              <a:buNone/>
            </a:pPr>
            <a:r>
              <a:t/>
            </a:r>
            <a:endParaRPr sz="1600">
              <a:solidFill>
                <a:srgbClr val="0A0A23"/>
              </a:solidFill>
              <a:highlight>
                <a:schemeClr val="lt1"/>
              </a:highlight>
            </a:endParaRPr>
          </a:p>
          <a:p>
            <a:pPr indent="0" lvl="0" marL="0" rtl="0" algn="l">
              <a:lnSpc>
                <a:spcPct val="115000"/>
              </a:lnSpc>
              <a:spcBef>
                <a:spcPts val="1200"/>
              </a:spcBef>
              <a:spcAft>
                <a:spcPts val="1200"/>
              </a:spcAft>
              <a:buNone/>
            </a:pPr>
            <a:r>
              <a:rPr lang="en" sz="1600">
                <a:solidFill>
                  <a:srgbClr val="0A0A23"/>
                </a:solidFill>
                <a:highlight>
                  <a:schemeClr val="lt1"/>
                </a:highlight>
              </a:rPr>
              <a:t>where β is a weighting parameter that favours precision when chosen greater than 1 and recall when smaller than 1. </a:t>
            </a:r>
            <a:r>
              <a:rPr lang="en" sz="1600">
                <a:solidFill>
                  <a:srgbClr val="0A0A23"/>
                </a:solidFill>
                <a:highlight>
                  <a:srgbClr val="FFFFFF"/>
                </a:highlight>
              </a:rPr>
              <a:t> </a:t>
            </a:r>
            <a:endParaRPr sz="1600">
              <a:solidFill>
                <a:srgbClr val="0A0A23"/>
              </a:solidFill>
              <a:highlight>
                <a:srgbClr val="FFFFFF"/>
              </a:highlight>
            </a:endParaRPr>
          </a:p>
        </p:txBody>
      </p:sp>
      <p:sp>
        <p:nvSpPr>
          <p:cNvPr id="170" name="Google Shape;170;p25"/>
          <p:cNvSpPr txBox="1"/>
          <p:nvPr/>
        </p:nvSpPr>
        <p:spPr>
          <a:xfrm>
            <a:off x="2641388" y="1971450"/>
            <a:ext cx="1603800" cy="43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650">
                <a:solidFill>
                  <a:srgbClr val="0A0A23"/>
                </a:solidFill>
                <a:highlight>
                  <a:srgbClr val="FFFFFF"/>
                </a:highlight>
              </a:rPr>
              <a:t>Precision = </a:t>
            </a:r>
            <a:endParaRPr/>
          </a:p>
        </p:txBody>
      </p:sp>
      <p:pic>
        <p:nvPicPr>
          <p:cNvPr id="171" name="Google Shape;171;p25"/>
          <p:cNvPicPr preferRelativeResize="0"/>
          <p:nvPr/>
        </p:nvPicPr>
        <p:blipFill>
          <a:blip r:embed="rId3">
            <a:alphaModFix/>
          </a:blip>
          <a:stretch>
            <a:fillRect/>
          </a:stretch>
        </p:blipFill>
        <p:spPr>
          <a:xfrm>
            <a:off x="3801775" y="1885950"/>
            <a:ext cx="2714625" cy="609600"/>
          </a:xfrm>
          <a:prstGeom prst="rect">
            <a:avLst/>
          </a:prstGeom>
          <a:noFill/>
          <a:ln>
            <a:noFill/>
          </a:ln>
        </p:spPr>
      </p:pic>
      <p:pic>
        <p:nvPicPr>
          <p:cNvPr id="172" name="Google Shape;172;p25"/>
          <p:cNvPicPr preferRelativeResize="0"/>
          <p:nvPr/>
        </p:nvPicPr>
        <p:blipFill>
          <a:blip r:embed="rId4">
            <a:alphaModFix/>
          </a:blip>
          <a:stretch>
            <a:fillRect/>
          </a:stretch>
        </p:blipFill>
        <p:spPr>
          <a:xfrm>
            <a:off x="3344049" y="3131300"/>
            <a:ext cx="2455926" cy="802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660">
                <a:latin typeface="Trebuchet MS"/>
                <a:ea typeface="Trebuchet MS"/>
                <a:cs typeface="Trebuchet MS"/>
                <a:sym typeface="Trebuchet MS"/>
              </a:rPr>
              <a:t>RESULTS</a:t>
            </a:r>
            <a:endParaRPr b="1" sz="320">
              <a:latin typeface="Trebuchet MS"/>
              <a:ea typeface="Trebuchet MS"/>
              <a:cs typeface="Trebuchet MS"/>
              <a:sym typeface="Trebuchet MS"/>
            </a:endParaRPr>
          </a:p>
        </p:txBody>
      </p:sp>
      <p:sp>
        <p:nvSpPr>
          <p:cNvPr id="178" name="Google Shape;178;p26"/>
          <p:cNvSpPr txBox="1"/>
          <p:nvPr>
            <p:ph idx="1" type="body"/>
          </p:nvPr>
        </p:nvSpPr>
        <p:spPr>
          <a:xfrm>
            <a:off x="270025" y="723575"/>
            <a:ext cx="4959300" cy="3353100"/>
          </a:xfrm>
          <a:prstGeom prst="rect">
            <a:avLst/>
          </a:prstGeom>
          <a:ln>
            <a:noFill/>
          </a:ln>
        </p:spPr>
        <p:txBody>
          <a:bodyPr anchorCtr="0" anchor="ctr" bIns="91425" lIns="91425" spcFirstLastPara="1" rIns="91425" wrap="square" tIns="91425">
            <a:noAutofit/>
          </a:bodyPr>
          <a:lstStyle/>
          <a:p>
            <a:pPr indent="-317500" lvl="0" marL="457200" rtl="0" algn="just">
              <a:lnSpc>
                <a:spcPct val="70000"/>
              </a:lnSpc>
              <a:spcBef>
                <a:spcPts val="1000"/>
              </a:spcBef>
              <a:spcAft>
                <a:spcPts val="0"/>
              </a:spcAft>
              <a:buClr>
                <a:schemeClr val="dk1"/>
              </a:buClr>
              <a:buSzPts val="1400"/>
              <a:buFont typeface="Times New Roman"/>
              <a:buChar char="●"/>
            </a:pPr>
            <a:r>
              <a:rPr lang="en" sz="1400">
                <a:solidFill>
                  <a:schemeClr val="dk1"/>
                </a:solidFill>
              </a:rPr>
              <a:t>The evaluation results of selected five pre-trained NLP models based on </a:t>
            </a:r>
            <a:r>
              <a:rPr b="1" lang="en" sz="1400">
                <a:solidFill>
                  <a:schemeClr val="dk1"/>
                </a:solidFill>
              </a:rPr>
              <a:t>ROUGE</a:t>
            </a:r>
            <a:r>
              <a:rPr lang="en" sz="1400">
                <a:solidFill>
                  <a:schemeClr val="dk1"/>
                </a:solidFill>
              </a:rPr>
              <a:t> scores. </a:t>
            </a:r>
            <a:endParaRPr sz="1400">
              <a:solidFill>
                <a:schemeClr val="dk1"/>
              </a:solidFill>
            </a:endParaRPr>
          </a:p>
          <a:p>
            <a:pPr indent="-317500" lvl="0" marL="457200" rtl="0" algn="just">
              <a:lnSpc>
                <a:spcPct val="70000"/>
              </a:lnSpc>
              <a:spcBef>
                <a:spcPts val="1000"/>
              </a:spcBef>
              <a:spcAft>
                <a:spcPts val="0"/>
              </a:spcAft>
              <a:buClr>
                <a:schemeClr val="dk1"/>
              </a:buClr>
              <a:buSzPts val="1400"/>
              <a:buChar char="●"/>
            </a:pPr>
            <a:r>
              <a:rPr lang="en" sz="1400">
                <a:solidFill>
                  <a:schemeClr val="dk1"/>
                </a:solidFill>
              </a:rPr>
              <a:t>Absence of open-source datasets for COVID-19 news articles with gold standard summaries led us to use input-summary similarity.</a:t>
            </a:r>
            <a:endParaRPr sz="1400">
              <a:solidFill>
                <a:schemeClr val="dk1"/>
              </a:solidFill>
            </a:endParaRPr>
          </a:p>
          <a:p>
            <a:pPr indent="-317500" lvl="0" marL="457200" rtl="0" algn="just">
              <a:lnSpc>
                <a:spcPct val="70000"/>
              </a:lnSpc>
              <a:spcBef>
                <a:spcPts val="1000"/>
              </a:spcBef>
              <a:spcAft>
                <a:spcPts val="0"/>
              </a:spcAft>
              <a:buClr>
                <a:schemeClr val="dk1"/>
              </a:buClr>
              <a:buSzPts val="1400"/>
              <a:buChar char="●"/>
            </a:pPr>
            <a:r>
              <a:rPr lang="en" sz="1400">
                <a:solidFill>
                  <a:schemeClr val="dk1"/>
                </a:solidFill>
              </a:rPr>
              <a:t>Experiment results show that extractive summarization models such as GPT-2, BERT, and XLNet outperform the other two abstractive models T5 and BART in terms of performance and speed.</a:t>
            </a:r>
            <a:endParaRPr sz="1400">
              <a:solidFill>
                <a:schemeClr val="dk1"/>
              </a:solidFill>
            </a:endParaRPr>
          </a:p>
          <a:p>
            <a:pPr indent="-317500" lvl="0" marL="457200" rtl="0" algn="just">
              <a:lnSpc>
                <a:spcPct val="70000"/>
              </a:lnSpc>
              <a:spcBef>
                <a:spcPts val="1000"/>
              </a:spcBef>
              <a:spcAft>
                <a:spcPts val="1000"/>
              </a:spcAft>
              <a:buClr>
                <a:schemeClr val="dk1"/>
              </a:buClr>
              <a:buSzPts val="1400"/>
              <a:buFont typeface="Merriweather"/>
              <a:buChar char="●"/>
            </a:pPr>
            <a:r>
              <a:rPr lang="en" sz="1400">
                <a:solidFill>
                  <a:schemeClr val="dk1"/>
                </a:solidFill>
              </a:rPr>
              <a:t>In the end, </a:t>
            </a:r>
            <a:r>
              <a:rPr b="1" lang="en" sz="1400">
                <a:solidFill>
                  <a:schemeClr val="dk1"/>
                </a:solidFill>
              </a:rPr>
              <a:t>BERT</a:t>
            </a:r>
            <a:r>
              <a:rPr lang="en" sz="1400">
                <a:solidFill>
                  <a:schemeClr val="dk1"/>
                </a:solidFill>
              </a:rPr>
              <a:t> proved that it is straightforward and experimentally dominant in comparison to all other summarization models. </a:t>
            </a:r>
            <a:endParaRPr sz="1300"/>
          </a:p>
        </p:txBody>
      </p:sp>
      <p:graphicFrame>
        <p:nvGraphicFramePr>
          <p:cNvPr id="179" name="Google Shape;179;p26"/>
          <p:cNvGraphicFramePr/>
          <p:nvPr/>
        </p:nvGraphicFramePr>
        <p:xfrm>
          <a:off x="5457950" y="714150"/>
          <a:ext cx="3000000" cy="3000000"/>
        </p:xfrm>
        <a:graphic>
          <a:graphicData uri="http://schemas.openxmlformats.org/drawingml/2006/table">
            <a:tbl>
              <a:tblPr>
                <a:noFill/>
                <a:tableStyleId>{F014E959-5BFB-4DA4-AD3A-6C0F037861EC}</a:tableStyleId>
              </a:tblPr>
              <a:tblGrid>
                <a:gridCol w="1134750"/>
                <a:gridCol w="1134750"/>
                <a:gridCol w="1134750"/>
              </a:tblGrid>
              <a:tr h="545000">
                <a:tc>
                  <a:txBody>
                    <a:bodyPr/>
                    <a:lstStyle/>
                    <a:p>
                      <a:pPr indent="0" lvl="0" marL="0" rtl="0" algn="ctr">
                        <a:spcBef>
                          <a:spcPts val="0"/>
                        </a:spcBef>
                        <a:spcAft>
                          <a:spcPts val="0"/>
                        </a:spcAft>
                        <a:buNone/>
                      </a:pPr>
                      <a:r>
                        <a:rPr b="1" lang="en" sz="1600">
                          <a:solidFill>
                            <a:schemeClr val="lt1"/>
                          </a:solidFill>
                        </a:rPr>
                        <a:t>MODEL</a:t>
                      </a:r>
                      <a:endParaRPr b="1" sz="1600">
                        <a:solidFill>
                          <a:schemeClr val="lt1"/>
                        </a:solidFill>
                      </a:endParaRPr>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solidFill>
                      <a:srgbClr val="3D3D3D"/>
                    </a:solidFill>
                  </a:tcPr>
                </a:tc>
                <a:tc>
                  <a:txBody>
                    <a:bodyPr/>
                    <a:lstStyle/>
                    <a:p>
                      <a:pPr indent="0" lvl="0" marL="0" rtl="0" algn="ctr">
                        <a:spcBef>
                          <a:spcPts val="0"/>
                        </a:spcBef>
                        <a:spcAft>
                          <a:spcPts val="0"/>
                        </a:spcAft>
                        <a:buNone/>
                      </a:pPr>
                      <a:r>
                        <a:rPr b="1" lang="en" sz="1600">
                          <a:solidFill>
                            <a:schemeClr val="lt1"/>
                          </a:solidFill>
                        </a:rPr>
                        <a:t>ROUGE-2</a:t>
                      </a:r>
                      <a:endParaRPr b="1" sz="1600">
                        <a:solidFill>
                          <a:schemeClr val="lt1"/>
                        </a:solidFill>
                      </a:endParaRPr>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solidFill>
                      <a:srgbClr val="434343"/>
                    </a:solidFill>
                  </a:tcPr>
                </a:tc>
                <a:tc>
                  <a:txBody>
                    <a:bodyPr/>
                    <a:lstStyle/>
                    <a:p>
                      <a:pPr indent="0" lvl="0" marL="0" rtl="0" algn="ctr">
                        <a:spcBef>
                          <a:spcPts val="0"/>
                        </a:spcBef>
                        <a:spcAft>
                          <a:spcPts val="0"/>
                        </a:spcAft>
                        <a:buNone/>
                      </a:pPr>
                      <a:r>
                        <a:rPr b="1" lang="en" sz="1600">
                          <a:solidFill>
                            <a:schemeClr val="lt1"/>
                          </a:solidFill>
                        </a:rPr>
                        <a:t>ROUGE-L</a:t>
                      </a:r>
                      <a:endParaRPr b="1" sz="1600">
                        <a:solidFill>
                          <a:schemeClr val="lt1"/>
                        </a:solidFill>
                      </a:endParaRPr>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solidFill>
                      <a:srgbClr val="434343"/>
                    </a:solidFill>
                  </a:tcPr>
                </a:tc>
              </a:tr>
              <a:tr h="545000">
                <a:tc>
                  <a:txBody>
                    <a:bodyPr/>
                    <a:lstStyle/>
                    <a:p>
                      <a:pPr indent="0" lvl="0" marL="0" rtl="0" algn="ctr">
                        <a:spcBef>
                          <a:spcPts val="0"/>
                        </a:spcBef>
                        <a:spcAft>
                          <a:spcPts val="0"/>
                        </a:spcAft>
                        <a:buNone/>
                      </a:pPr>
                      <a:r>
                        <a:rPr b="1" lang="en" sz="1600">
                          <a:solidFill>
                            <a:schemeClr val="lt1"/>
                          </a:solidFill>
                        </a:rPr>
                        <a:t>GPT-2</a:t>
                      </a:r>
                      <a:endParaRPr b="1" sz="1600">
                        <a:solidFill>
                          <a:schemeClr val="lt1"/>
                        </a:solidFill>
                      </a:endParaRPr>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solidFill>
                      <a:srgbClr val="3D3D3D"/>
                    </a:solidFill>
                  </a:tcPr>
                </a:tc>
                <a:tc>
                  <a:txBody>
                    <a:bodyPr/>
                    <a:lstStyle/>
                    <a:p>
                      <a:pPr indent="0" lvl="0" marL="0" rtl="0" algn="ctr">
                        <a:spcBef>
                          <a:spcPts val="0"/>
                        </a:spcBef>
                        <a:spcAft>
                          <a:spcPts val="0"/>
                        </a:spcAft>
                        <a:buNone/>
                      </a:pPr>
                      <a:r>
                        <a:rPr b="1" lang="en" sz="1600"/>
                        <a:t>0.348</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c>
                  <a:txBody>
                    <a:bodyPr/>
                    <a:lstStyle/>
                    <a:p>
                      <a:pPr indent="0" lvl="0" marL="0" rtl="0" algn="ctr">
                        <a:spcBef>
                          <a:spcPts val="0"/>
                        </a:spcBef>
                        <a:spcAft>
                          <a:spcPts val="0"/>
                        </a:spcAft>
                        <a:buNone/>
                      </a:pPr>
                      <a:r>
                        <a:rPr b="1" lang="en" sz="1600"/>
                        <a:t>0.358</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r>
              <a:tr h="545000">
                <a:tc>
                  <a:txBody>
                    <a:bodyPr/>
                    <a:lstStyle/>
                    <a:p>
                      <a:pPr indent="0" lvl="0" marL="0" rtl="0" algn="ctr">
                        <a:spcBef>
                          <a:spcPts val="0"/>
                        </a:spcBef>
                        <a:spcAft>
                          <a:spcPts val="0"/>
                        </a:spcAft>
                        <a:buNone/>
                      </a:pPr>
                      <a:r>
                        <a:rPr b="1" lang="en" sz="1600">
                          <a:solidFill>
                            <a:schemeClr val="lt1"/>
                          </a:solidFill>
                        </a:rPr>
                        <a:t>BERT</a:t>
                      </a:r>
                      <a:endParaRPr b="1" sz="1600">
                        <a:solidFill>
                          <a:schemeClr val="lt1"/>
                        </a:solidFill>
                      </a:endParaRPr>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solidFill>
                      <a:srgbClr val="3D3D3D"/>
                    </a:solidFill>
                  </a:tcPr>
                </a:tc>
                <a:tc>
                  <a:txBody>
                    <a:bodyPr/>
                    <a:lstStyle/>
                    <a:p>
                      <a:pPr indent="0" lvl="0" marL="0" rtl="0" algn="ctr">
                        <a:spcBef>
                          <a:spcPts val="0"/>
                        </a:spcBef>
                        <a:spcAft>
                          <a:spcPts val="0"/>
                        </a:spcAft>
                        <a:buNone/>
                      </a:pPr>
                      <a:r>
                        <a:rPr b="1" lang="en" sz="1600"/>
                        <a:t>0.354</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c>
                  <a:txBody>
                    <a:bodyPr/>
                    <a:lstStyle/>
                    <a:p>
                      <a:pPr indent="0" lvl="0" marL="0" rtl="0" algn="ctr">
                        <a:spcBef>
                          <a:spcPts val="0"/>
                        </a:spcBef>
                        <a:spcAft>
                          <a:spcPts val="0"/>
                        </a:spcAft>
                        <a:buNone/>
                      </a:pPr>
                      <a:r>
                        <a:rPr b="1" lang="en" sz="1600"/>
                        <a:t>0.364</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r>
              <a:tr h="545000">
                <a:tc>
                  <a:txBody>
                    <a:bodyPr/>
                    <a:lstStyle/>
                    <a:p>
                      <a:pPr indent="0" lvl="0" marL="0" rtl="0" algn="ctr">
                        <a:spcBef>
                          <a:spcPts val="0"/>
                        </a:spcBef>
                        <a:spcAft>
                          <a:spcPts val="0"/>
                        </a:spcAft>
                        <a:buNone/>
                      </a:pPr>
                      <a:r>
                        <a:rPr b="1" lang="en" sz="1600">
                          <a:solidFill>
                            <a:schemeClr val="lt1"/>
                          </a:solidFill>
                        </a:rPr>
                        <a:t>XLNet</a:t>
                      </a:r>
                      <a:endParaRPr b="1" sz="1600">
                        <a:solidFill>
                          <a:schemeClr val="lt1"/>
                        </a:solidFill>
                      </a:endParaRPr>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solidFill>
                      <a:srgbClr val="3D3D3D"/>
                    </a:solidFill>
                  </a:tcPr>
                </a:tc>
                <a:tc>
                  <a:txBody>
                    <a:bodyPr/>
                    <a:lstStyle/>
                    <a:p>
                      <a:pPr indent="0" lvl="0" marL="0" rtl="0" algn="ctr">
                        <a:spcBef>
                          <a:spcPts val="0"/>
                        </a:spcBef>
                        <a:spcAft>
                          <a:spcPts val="0"/>
                        </a:spcAft>
                        <a:buNone/>
                      </a:pPr>
                      <a:r>
                        <a:rPr b="1" lang="en" sz="1600"/>
                        <a:t>0.343</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c>
                  <a:txBody>
                    <a:bodyPr/>
                    <a:lstStyle/>
                    <a:p>
                      <a:pPr indent="0" lvl="0" marL="0" rtl="0" algn="ctr">
                        <a:spcBef>
                          <a:spcPts val="0"/>
                        </a:spcBef>
                        <a:spcAft>
                          <a:spcPts val="0"/>
                        </a:spcAft>
                        <a:buNone/>
                      </a:pPr>
                      <a:r>
                        <a:rPr b="1" lang="en" sz="1600"/>
                        <a:t>0.352</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r>
              <a:tr h="545000">
                <a:tc>
                  <a:txBody>
                    <a:bodyPr/>
                    <a:lstStyle/>
                    <a:p>
                      <a:pPr indent="0" lvl="0" marL="0" rtl="0" algn="ctr">
                        <a:spcBef>
                          <a:spcPts val="0"/>
                        </a:spcBef>
                        <a:spcAft>
                          <a:spcPts val="0"/>
                        </a:spcAft>
                        <a:buNone/>
                      </a:pPr>
                      <a:r>
                        <a:rPr b="1" lang="en" sz="1600">
                          <a:solidFill>
                            <a:schemeClr val="lt1"/>
                          </a:solidFill>
                        </a:rPr>
                        <a:t>T5</a:t>
                      </a:r>
                      <a:endParaRPr b="1" sz="1600">
                        <a:solidFill>
                          <a:schemeClr val="lt1"/>
                        </a:solidFill>
                      </a:endParaRPr>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solidFill>
                      <a:srgbClr val="3D3D3D"/>
                    </a:solidFill>
                  </a:tcPr>
                </a:tc>
                <a:tc>
                  <a:txBody>
                    <a:bodyPr/>
                    <a:lstStyle/>
                    <a:p>
                      <a:pPr indent="0" lvl="0" marL="0" rtl="0" algn="ctr">
                        <a:spcBef>
                          <a:spcPts val="0"/>
                        </a:spcBef>
                        <a:spcAft>
                          <a:spcPts val="0"/>
                        </a:spcAft>
                        <a:buNone/>
                      </a:pPr>
                      <a:r>
                        <a:rPr b="1" lang="en" sz="1600"/>
                        <a:t>0.158</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c>
                  <a:txBody>
                    <a:bodyPr/>
                    <a:lstStyle/>
                    <a:p>
                      <a:pPr indent="0" lvl="0" marL="0" rtl="0" algn="ctr">
                        <a:spcBef>
                          <a:spcPts val="0"/>
                        </a:spcBef>
                        <a:spcAft>
                          <a:spcPts val="0"/>
                        </a:spcAft>
                        <a:buNone/>
                      </a:pPr>
                      <a:r>
                        <a:rPr b="1" lang="en" sz="1600"/>
                        <a:t>0.163</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r>
              <a:tr h="545000">
                <a:tc>
                  <a:txBody>
                    <a:bodyPr/>
                    <a:lstStyle/>
                    <a:p>
                      <a:pPr indent="0" lvl="0" marL="0" rtl="0" algn="ctr">
                        <a:spcBef>
                          <a:spcPts val="0"/>
                        </a:spcBef>
                        <a:spcAft>
                          <a:spcPts val="0"/>
                        </a:spcAft>
                        <a:buNone/>
                      </a:pPr>
                      <a:r>
                        <a:rPr b="1" lang="en" sz="1600">
                          <a:solidFill>
                            <a:schemeClr val="lt1"/>
                          </a:solidFill>
                        </a:rPr>
                        <a:t>BART</a:t>
                      </a:r>
                      <a:endParaRPr b="1" sz="1600">
                        <a:solidFill>
                          <a:schemeClr val="lt1"/>
                        </a:solidFill>
                      </a:endParaRPr>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solidFill>
                      <a:srgbClr val="3D3D3D"/>
                    </a:solidFill>
                  </a:tcPr>
                </a:tc>
                <a:tc>
                  <a:txBody>
                    <a:bodyPr/>
                    <a:lstStyle/>
                    <a:p>
                      <a:pPr indent="0" lvl="0" marL="0" rtl="0" algn="ctr">
                        <a:spcBef>
                          <a:spcPts val="0"/>
                        </a:spcBef>
                        <a:spcAft>
                          <a:spcPts val="0"/>
                        </a:spcAft>
                        <a:buNone/>
                      </a:pPr>
                      <a:r>
                        <a:rPr b="1" lang="en" sz="1600"/>
                        <a:t>0.167</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c>
                  <a:txBody>
                    <a:bodyPr/>
                    <a:lstStyle/>
                    <a:p>
                      <a:pPr indent="0" lvl="0" marL="0" rtl="0" algn="ctr">
                        <a:spcBef>
                          <a:spcPts val="0"/>
                        </a:spcBef>
                        <a:spcAft>
                          <a:spcPts val="0"/>
                        </a:spcAft>
                        <a:buNone/>
                      </a:pPr>
                      <a:r>
                        <a:rPr b="1" lang="en" sz="1600"/>
                        <a:t>0.172</a:t>
                      </a:r>
                      <a:endParaRPr b="1" sz="1600"/>
                    </a:p>
                  </a:txBody>
                  <a:tcPr marT="91425" marB="91425" marR="91425" marL="91425" anchor="ctr">
                    <a:lnL cap="flat" cmpd="sng" w="19050">
                      <a:solidFill>
                        <a:srgbClr val="595959"/>
                      </a:solidFill>
                      <a:prstDash val="solid"/>
                      <a:round/>
                      <a:headEnd len="sm" w="sm" type="none"/>
                      <a:tailEnd len="sm" w="sm" type="none"/>
                    </a:lnL>
                    <a:lnR cap="flat" cmpd="sng" w="19050">
                      <a:solidFill>
                        <a:srgbClr val="595959"/>
                      </a:solidFill>
                      <a:prstDash val="solid"/>
                      <a:round/>
                      <a:headEnd len="sm" w="sm" type="none"/>
                      <a:tailEnd len="sm" w="sm" type="none"/>
                    </a:lnR>
                    <a:lnT cap="flat" cmpd="sng" w="19050">
                      <a:solidFill>
                        <a:srgbClr val="595959"/>
                      </a:solidFill>
                      <a:prstDash val="solid"/>
                      <a:round/>
                      <a:headEnd len="sm" w="sm" type="none"/>
                      <a:tailEnd len="sm" w="sm" type="none"/>
                    </a:lnT>
                    <a:lnB cap="flat" cmpd="sng" w="19050">
                      <a:solidFill>
                        <a:srgbClr val="595959"/>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27"/>
          <p:cNvPicPr preferRelativeResize="0"/>
          <p:nvPr/>
        </p:nvPicPr>
        <p:blipFill>
          <a:blip r:embed="rId3">
            <a:alphaModFix/>
          </a:blip>
          <a:stretch>
            <a:fillRect/>
          </a:stretch>
        </p:blipFill>
        <p:spPr>
          <a:xfrm>
            <a:off x="253870" y="636725"/>
            <a:ext cx="4260301" cy="2601775"/>
          </a:xfrm>
          <a:prstGeom prst="rect">
            <a:avLst/>
          </a:prstGeom>
          <a:noFill/>
          <a:ln cap="flat" cmpd="sng" w="19050">
            <a:solidFill>
              <a:schemeClr val="dk2"/>
            </a:solidFill>
            <a:prstDash val="solid"/>
            <a:round/>
            <a:headEnd len="sm" w="sm" type="none"/>
            <a:tailEnd len="sm" w="sm" type="none"/>
          </a:ln>
        </p:spPr>
      </p:pic>
      <p:pic>
        <p:nvPicPr>
          <p:cNvPr id="185" name="Google Shape;185;p27"/>
          <p:cNvPicPr preferRelativeResize="0"/>
          <p:nvPr/>
        </p:nvPicPr>
        <p:blipFill>
          <a:blip r:embed="rId4">
            <a:alphaModFix/>
          </a:blip>
          <a:stretch>
            <a:fillRect/>
          </a:stretch>
        </p:blipFill>
        <p:spPr>
          <a:xfrm>
            <a:off x="4648200" y="636725"/>
            <a:ext cx="4260298" cy="2582549"/>
          </a:xfrm>
          <a:prstGeom prst="rect">
            <a:avLst/>
          </a:prstGeom>
          <a:noFill/>
          <a:ln cap="flat" cmpd="sng" w="19050">
            <a:solidFill>
              <a:schemeClr val="dk2"/>
            </a:solidFill>
            <a:prstDash val="solid"/>
            <a:round/>
            <a:headEnd len="sm" w="sm" type="none"/>
            <a:tailEnd len="sm" w="sm" type="none"/>
          </a:ln>
        </p:spPr>
      </p:pic>
      <p:sp>
        <p:nvSpPr>
          <p:cNvPr id="186" name="Google Shape;186;p27"/>
          <p:cNvSpPr txBox="1"/>
          <p:nvPr/>
        </p:nvSpPr>
        <p:spPr>
          <a:xfrm>
            <a:off x="177675" y="3209700"/>
            <a:ext cx="8807100" cy="492600"/>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Clr>
                <a:schemeClr val="dk1"/>
              </a:buClr>
              <a:buSzPts val="1100"/>
              <a:buFont typeface="Arial"/>
              <a:buNone/>
            </a:pPr>
            <a:r>
              <a:rPr b="1" lang="en" sz="1000">
                <a:solidFill>
                  <a:schemeClr val="dk1"/>
                </a:solidFill>
                <a:latin typeface="Times New Roman"/>
                <a:ea typeface="Times New Roman"/>
                <a:cs typeface="Times New Roman"/>
                <a:sym typeface="Times New Roman"/>
              </a:rPr>
              <a:t>Comparison of cumulative (a) ROUGE-2 F-measure  (b) ROUGE-L F-measure, for 800 news article samples from the dataset[11] using GPT-2, BERT, XLNet, T5, and BART models</a:t>
            </a:r>
            <a:endParaRPr b="1">
              <a:latin typeface="Times New Roman"/>
              <a:ea typeface="Times New Roman"/>
              <a:cs typeface="Times New Roman"/>
              <a:sym typeface="Times New Roman"/>
            </a:endParaRPr>
          </a:p>
        </p:txBody>
      </p:sp>
      <p:sp>
        <p:nvSpPr>
          <p:cNvPr id="187" name="Google Shape;187;p27"/>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660">
                <a:latin typeface="Trebuchet MS"/>
                <a:ea typeface="Trebuchet MS"/>
                <a:cs typeface="Trebuchet MS"/>
                <a:sym typeface="Trebuchet MS"/>
              </a:rPr>
              <a:t>RESULTS</a:t>
            </a:r>
            <a:endParaRPr b="1" sz="320">
              <a:latin typeface="Trebuchet MS"/>
              <a:ea typeface="Trebuchet MS"/>
              <a:cs typeface="Trebuchet MS"/>
              <a:sym typeface="Trebuchet MS"/>
            </a:endParaRPr>
          </a:p>
        </p:txBody>
      </p:sp>
      <p:sp>
        <p:nvSpPr>
          <p:cNvPr id="188" name="Google Shape;188;p27"/>
          <p:cNvSpPr txBox="1"/>
          <p:nvPr/>
        </p:nvSpPr>
        <p:spPr>
          <a:xfrm>
            <a:off x="415050" y="3818250"/>
            <a:ext cx="8313900" cy="738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From Figure, we can articulate that there is a tough fight amongst the three models namely GPT-2, BERT, and XLNet; BERT is performing well whereas T5 and BART are lagging</a:t>
            </a:r>
            <a:r>
              <a:rPr lang="en" sz="1200">
                <a:solidFill>
                  <a:srgbClr val="0E101A"/>
                </a:solidFill>
                <a:latin typeface="Times New Roman"/>
                <a:ea typeface="Times New Roman"/>
                <a:cs typeface="Times New Roman"/>
                <a:sym typeface="Times New Roman"/>
              </a:rPr>
              <a:t>. Hence, BERT proved that it is straightforward and experimentally dominant in comparison to other summarization models.</a:t>
            </a:r>
            <a:endParaRPr sz="12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8"/>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660">
                <a:latin typeface="Trebuchet MS"/>
                <a:ea typeface="Trebuchet MS"/>
                <a:cs typeface="Trebuchet MS"/>
                <a:sym typeface="Trebuchet MS"/>
              </a:rPr>
              <a:t>RESULTS</a:t>
            </a:r>
            <a:endParaRPr b="1" sz="320">
              <a:latin typeface="Trebuchet MS"/>
              <a:ea typeface="Trebuchet MS"/>
              <a:cs typeface="Trebuchet MS"/>
              <a:sym typeface="Trebuchet MS"/>
            </a:endParaRPr>
          </a:p>
        </p:txBody>
      </p:sp>
      <p:pic>
        <p:nvPicPr>
          <p:cNvPr id="194" name="Google Shape;194;p28"/>
          <p:cNvPicPr preferRelativeResize="0"/>
          <p:nvPr/>
        </p:nvPicPr>
        <p:blipFill>
          <a:blip r:embed="rId3">
            <a:alphaModFix/>
          </a:blip>
          <a:stretch>
            <a:fillRect/>
          </a:stretch>
        </p:blipFill>
        <p:spPr>
          <a:xfrm>
            <a:off x="3278788" y="769863"/>
            <a:ext cx="2586425" cy="2586425"/>
          </a:xfrm>
          <a:prstGeom prst="rect">
            <a:avLst/>
          </a:prstGeom>
          <a:noFill/>
          <a:ln cap="flat" cmpd="sng" w="19050">
            <a:solidFill>
              <a:schemeClr val="dk1"/>
            </a:solidFill>
            <a:prstDash val="solid"/>
            <a:round/>
            <a:headEnd len="sm" w="sm" type="none"/>
            <a:tailEnd len="sm" w="sm" type="none"/>
          </a:ln>
        </p:spPr>
      </p:pic>
      <p:sp>
        <p:nvSpPr>
          <p:cNvPr id="195" name="Google Shape;195;p28"/>
          <p:cNvSpPr txBox="1"/>
          <p:nvPr/>
        </p:nvSpPr>
        <p:spPr>
          <a:xfrm>
            <a:off x="311700" y="3553450"/>
            <a:ext cx="8520600" cy="895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a:solidFill>
                  <a:schemeClr val="dk1"/>
                </a:solidFill>
                <a:latin typeface="Times New Roman"/>
                <a:ea typeface="Times New Roman"/>
                <a:cs typeface="Times New Roman"/>
                <a:sym typeface="Times New Roman"/>
              </a:rPr>
              <a:t>Word Cloud</a:t>
            </a:r>
            <a:r>
              <a:rPr lang="en">
                <a:solidFill>
                  <a:schemeClr val="dk1"/>
                </a:solidFill>
                <a:latin typeface="Times New Roman"/>
                <a:ea typeface="Times New Roman"/>
                <a:cs typeface="Times New Roman"/>
                <a:sym typeface="Times New Roman"/>
              </a:rPr>
              <a:t> is used to assess the quality of CoVShorts summaries. In word cloud, the size of each word depends upon the frequency or the total number of times the word appeared. Here, it delivers an "overall image" of the summaries produced by BERT.</a:t>
            </a:r>
            <a:endParaRPr>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9"/>
          <p:cNvSpPr txBox="1"/>
          <p:nvPr>
            <p:ph type="title"/>
          </p:nvPr>
        </p:nvSpPr>
        <p:spPr>
          <a:xfrm>
            <a:off x="503650" y="4117200"/>
            <a:ext cx="8133300" cy="771900"/>
          </a:xfrm>
          <a:prstGeom prst="rect">
            <a:avLst/>
          </a:prstGeom>
          <a:ln>
            <a:noFill/>
          </a:ln>
        </p:spPr>
        <p:txBody>
          <a:bodyPr anchorCtr="0" anchor="t" bIns="91425" lIns="91425" spcFirstLastPara="1" rIns="91425" wrap="square" tIns="91425">
            <a:normAutofit/>
          </a:bodyPr>
          <a:lstStyle/>
          <a:p>
            <a:pPr indent="0" lvl="0" marL="0" rtl="0" algn="just">
              <a:lnSpc>
                <a:spcPct val="150000"/>
              </a:lnSpc>
              <a:spcBef>
                <a:spcPts val="0"/>
              </a:spcBef>
              <a:spcAft>
                <a:spcPts val="0"/>
              </a:spcAft>
              <a:buNone/>
            </a:pPr>
            <a:r>
              <a:rPr lang="en" sz="1400">
                <a:latin typeface="Merriweather"/>
                <a:ea typeface="Merriweather"/>
                <a:cs typeface="Merriweather"/>
                <a:sym typeface="Merriweather"/>
              </a:rPr>
              <a:t>The above graph shows that the most frequently appearing keywords, indicating that the summaries produced by BERT do not deviate from the COVID-19 theme . </a:t>
            </a:r>
            <a:endParaRPr sz="1400">
              <a:latin typeface="Merriweather"/>
              <a:ea typeface="Merriweather"/>
              <a:cs typeface="Merriweather"/>
              <a:sym typeface="Merriweather"/>
            </a:endParaRPr>
          </a:p>
        </p:txBody>
      </p:sp>
      <p:pic>
        <p:nvPicPr>
          <p:cNvPr id="201" name="Google Shape;201;p29"/>
          <p:cNvPicPr preferRelativeResize="0"/>
          <p:nvPr/>
        </p:nvPicPr>
        <p:blipFill>
          <a:blip r:embed="rId3">
            <a:alphaModFix/>
          </a:blip>
          <a:stretch>
            <a:fillRect/>
          </a:stretch>
        </p:blipFill>
        <p:spPr>
          <a:xfrm>
            <a:off x="1427839" y="152400"/>
            <a:ext cx="6288323" cy="3660000"/>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0"/>
          <p:cNvSpPr txBox="1"/>
          <p:nvPr>
            <p:ph type="title"/>
          </p:nvPr>
        </p:nvSpPr>
        <p:spPr>
          <a:xfrm>
            <a:off x="311700" y="64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Trebuchet MS"/>
                <a:ea typeface="Trebuchet MS"/>
                <a:cs typeface="Trebuchet MS"/>
                <a:sym typeface="Trebuchet MS"/>
              </a:rPr>
              <a:t>FUTURE WORK</a:t>
            </a:r>
            <a:endParaRPr b="1">
              <a:latin typeface="Trebuchet MS"/>
              <a:ea typeface="Trebuchet MS"/>
              <a:cs typeface="Trebuchet MS"/>
              <a:sym typeface="Trebuchet MS"/>
            </a:endParaRPr>
          </a:p>
        </p:txBody>
      </p:sp>
      <p:sp>
        <p:nvSpPr>
          <p:cNvPr id="207" name="Google Shape;207;p30"/>
          <p:cNvSpPr/>
          <p:nvPr/>
        </p:nvSpPr>
        <p:spPr>
          <a:xfrm>
            <a:off x="629800" y="696875"/>
            <a:ext cx="3513000" cy="19458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dk1"/>
                </a:solidFill>
                <a:latin typeface="Times New Roman"/>
                <a:ea typeface="Times New Roman"/>
                <a:cs typeface="Times New Roman"/>
                <a:sym typeface="Times New Roman"/>
              </a:rPr>
              <a:t>01</a:t>
            </a:r>
            <a:r>
              <a:rPr lang="en" sz="2200">
                <a:solidFill>
                  <a:schemeClr val="dk1"/>
                </a:solidFill>
                <a:latin typeface="Times New Roman"/>
                <a:ea typeface="Times New Roman"/>
                <a:cs typeface="Times New Roman"/>
                <a:sym typeface="Times New Roman"/>
              </a:rPr>
              <a:t> </a:t>
            </a:r>
            <a:endParaRPr sz="22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lang="en" sz="2000">
                <a:solidFill>
                  <a:schemeClr val="dk1"/>
                </a:solidFill>
                <a:latin typeface="Times New Roman"/>
                <a:ea typeface="Times New Roman"/>
                <a:cs typeface="Times New Roman"/>
                <a:sym typeface="Times New Roman"/>
              </a:rPr>
              <a:t>Can be used as a plugin to other applications for text summarization.</a:t>
            </a:r>
            <a:endParaRPr sz="2000">
              <a:solidFill>
                <a:schemeClr val="dk1"/>
              </a:solidFill>
              <a:latin typeface="Times New Roman"/>
              <a:ea typeface="Times New Roman"/>
              <a:cs typeface="Times New Roman"/>
              <a:sym typeface="Times New Roman"/>
            </a:endParaRPr>
          </a:p>
        </p:txBody>
      </p:sp>
      <p:sp>
        <p:nvSpPr>
          <p:cNvPr id="208" name="Google Shape;208;p30"/>
          <p:cNvSpPr/>
          <p:nvPr/>
        </p:nvSpPr>
        <p:spPr>
          <a:xfrm>
            <a:off x="5001175" y="696875"/>
            <a:ext cx="3513000" cy="19458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Times New Roman"/>
                <a:ea typeface="Times New Roman"/>
                <a:cs typeface="Times New Roman"/>
                <a:sym typeface="Times New Roman"/>
              </a:rPr>
              <a:t>02</a:t>
            </a:r>
            <a:endParaRPr sz="2100">
              <a:solidFill>
                <a:schemeClr val="dk1"/>
              </a:solidFill>
              <a:latin typeface="Times New Roman"/>
              <a:ea typeface="Times New Roman"/>
              <a:cs typeface="Times New Roman"/>
              <a:sym typeface="Times New Roman"/>
            </a:endParaRPr>
          </a:p>
          <a:p>
            <a:pPr indent="0" lvl="0" marL="0" rtl="0" algn="ctr">
              <a:spcBef>
                <a:spcPts val="0"/>
              </a:spcBef>
              <a:spcAft>
                <a:spcPts val="0"/>
              </a:spcAft>
              <a:buClr>
                <a:schemeClr val="dk1"/>
              </a:buClr>
              <a:buSzPts val="1100"/>
              <a:buFont typeface="Arial"/>
              <a:buNone/>
            </a:pPr>
            <a:r>
              <a:rPr lang="en" sz="2100">
                <a:solidFill>
                  <a:schemeClr val="dk1"/>
                </a:solidFill>
                <a:latin typeface="Times New Roman"/>
                <a:ea typeface="Times New Roman"/>
                <a:cs typeface="Times New Roman"/>
                <a:sym typeface="Times New Roman"/>
              </a:rPr>
              <a:t> Summary generation on a page using Web Scraping on a link entered by the user.</a:t>
            </a:r>
            <a:endParaRPr sz="1700">
              <a:solidFill>
                <a:schemeClr val="dk1"/>
              </a:solidFill>
              <a:latin typeface="Times New Roman"/>
              <a:ea typeface="Times New Roman"/>
              <a:cs typeface="Times New Roman"/>
              <a:sym typeface="Times New Roman"/>
            </a:endParaRPr>
          </a:p>
        </p:txBody>
      </p:sp>
      <p:sp>
        <p:nvSpPr>
          <p:cNvPr id="209" name="Google Shape;209;p30"/>
          <p:cNvSpPr/>
          <p:nvPr/>
        </p:nvSpPr>
        <p:spPr>
          <a:xfrm>
            <a:off x="2815500" y="2941975"/>
            <a:ext cx="3513000" cy="19458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Times New Roman"/>
                <a:ea typeface="Times New Roman"/>
                <a:cs typeface="Times New Roman"/>
                <a:sym typeface="Times New Roman"/>
              </a:rPr>
              <a:t>03</a:t>
            </a:r>
            <a:endParaRPr sz="29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lang="en" sz="2100">
                <a:solidFill>
                  <a:schemeClr val="dk1"/>
                </a:solidFill>
                <a:latin typeface="Times New Roman"/>
                <a:ea typeface="Times New Roman"/>
                <a:cs typeface="Times New Roman"/>
                <a:sym typeface="Times New Roman"/>
              </a:rPr>
              <a:t>Various other NLP models can also be incorporated.</a:t>
            </a:r>
            <a:endParaRPr sz="1700">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Trebuchet MS"/>
                <a:ea typeface="Trebuchet MS"/>
                <a:cs typeface="Trebuchet MS"/>
                <a:sym typeface="Trebuchet MS"/>
              </a:rPr>
              <a:t>SUMMARY</a:t>
            </a:r>
            <a:endParaRPr b="1">
              <a:latin typeface="Trebuchet MS"/>
              <a:ea typeface="Trebuchet MS"/>
              <a:cs typeface="Trebuchet MS"/>
              <a:sym typeface="Trebuchet MS"/>
            </a:endParaRPr>
          </a:p>
        </p:txBody>
      </p:sp>
      <p:sp>
        <p:nvSpPr>
          <p:cNvPr id="215" name="Google Shape;215;p3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23850" lvl="0" marL="457200" rtl="0" algn="l">
              <a:lnSpc>
                <a:spcPct val="150000"/>
              </a:lnSpc>
              <a:spcBef>
                <a:spcPts val="100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Overall, the extractive NLP models outperformed the abstractive ones.</a:t>
            </a:r>
            <a:endParaRPr sz="1500">
              <a:solidFill>
                <a:schemeClr val="dk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An auto-encoding model (BERT), provided better results than the autoregressive (XLNet, GPT-2) and Seq2Seq-based other proposed models </a:t>
            </a:r>
            <a:r>
              <a:rPr lang="en" sz="1500">
                <a:solidFill>
                  <a:schemeClr val="dk1"/>
                </a:solidFill>
                <a:latin typeface="Times New Roman"/>
                <a:ea typeface="Times New Roman"/>
                <a:cs typeface="Times New Roman"/>
                <a:sym typeface="Times New Roman"/>
              </a:rPr>
              <a:t>(BART,T5)</a:t>
            </a:r>
            <a:r>
              <a:rPr lang="en"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BERT, an extractive text summarization model, produced the summary with the highest ROUGE score out of all the models tested.</a:t>
            </a:r>
            <a:endParaRPr sz="1500">
              <a:solidFill>
                <a:schemeClr val="dk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Hence, we deployed BERT, the best performing pre-trained NLP transformer model in our application </a:t>
            </a:r>
            <a:r>
              <a:rPr i="1" lang="en" sz="1500">
                <a:solidFill>
                  <a:schemeClr val="dk1"/>
                </a:solidFill>
                <a:latin typeface="Times New Roman"/>
                <a:ea typeface="Times New Roman"/>
                <a:cs typeface="Times New Roman"/>
                <a:sym typeface="Times New Roman"/>
              </a:rPr>
              <a:t>“CoVShorts”</a:t>
            </a:r>
            <a:r>
              <a:rPr lang="en"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We confirmed, using Word Cloud, that the summary generated by CoVShorts is concise and does not deviate from the actual theme of the news article.</a:t>
            </a:r>
            <a:endParaRPr sz="15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118872"/>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b="1" lang="en" sz="2500">
                <a:latin typeface="Trebuchet MS"/>
                <a:ea typeface="Trebuchet MS"/>
                <a:cs typeface="Trebuchet MS"/>
                <a:sym typeface="Trebuchet MS"/>
              </a:rPr>
              <a:t>OUTLINE</a:t>
            </a:r>
            <a:endParaRPr b="1" sz="2500">
              <a:latin typeface="Trebuchet MS"/>
              <a:ea typeface="Trebuchet MS"/>
              <a:cs typeface="Trebuchet MS"/>
              <a:sym typeface="Trebuchet MS"/>
            </a:endParaRPr>
          </a:p>
        </p:txBody>
      </p:sp>
      <p:sp>
        <p:nvSpPr>
          <p:cNvPr id="65" name="Google Shape;65;p14"/>
          <p:cNvSpPr txBox="1"/>
          <p:nvPr>
            <p:ph idx="1" type="body"/>
          </p:nvPr>
        </p:nvSpPr>
        <p:spPr>
          <a:xfrm>
            <a:off x="311700" y="612600"/>
            <a:ext cx="5304000" cy="4376700"/>
          </a:xfrm>
          <a:prstGeom prst="rect">
            <a:avLst/>
          </a:prstGeom>
          <a:ln>
            <a:noFill/>
          </a:ln>
        </p:spPr>
        <p:txBody>
          <a:bodyPr anchorCtr="0" anchor="ctr" bIns="91425" lIns="91425" spcFirstLastPara="1" rIns="91425" wrap="square" tIns="91425">
            <a:noAutofit/>
          </a:bodyPr>
          <a:lstStyle/>
          <a:p>
            <a:pPr indent="-347980" lvl="0" marL="4572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Background</a:t>
            </a:r>
            <a:endParaRPr sz="1879">
              <a:solidFill>
                <a:schemeClr val="dk1"/>
              </a:solidFill>
              <a:latin typeface="Times New Roman"/>
              <a:ea typeface="Times New Roman"/>
              <a:cs typeface="Times New Roman"/>
              <a:sym typeface="Times New Roman"/>
            </a:endParaRPr>
          </a:p>
          <a:p>
            <a:pPr indent="-347980" lvl="0" marL="4572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Contributions</a:t>
            </a:r>
            <a:endParaRPr sz="1879">
              <a:solidFill>
                <a:schemeClr val="dk1"/>
              </a:solidFill>
              <a:latin typeface="Times New Roman"/>
              <a:ea typeface="Times New Roman"/>
              <a:cs typeface="Times New Roman"/>
              <a:sym typeface="Times New Roman"/>
            </a:endParaRPr>
          </a:p>
          <a:p>
            <a:pPr indent="-347980" lvl="0" marL="4572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Impl</a:t>
            </a:r>
            <a:r>
              <a:rPr lang="en" sz="1879">
                <a:solidFill>
                  <a:schemeClr val="dk1"/>
                </a:solidFill>
                <a:latin typeface="Times New Roman"/>
                <a:ea typeface="Times New Roman"/>
                <a:cs typeface="Times New Roman"/>
                <a:sym typeface="Times New Roman"/>
              </a:rPr>
              <a:t>ementation</a:t>
            </a:r>
            <a:endParaRPr sz="1879">
              <a:solidFill>
                <a:schemeClr val="dk1"/>
              </a:solidFill>
              <a:latin typeface="Times New Roman"/>
              <a:ea typeface="Times New Roman"/>
              <a:cs typeface="Times New Roman"/>
              <a:sym typeface="Times New Roman"/>
            </a:endParaRPr>
          </a:p>
          <a:p>
            <a:pPr indent="-347980" lvl="1" marL="9144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NLP Model Selection</a:t>
            </a:r>
            <a:endParaRPr sz="1879">
              <a:solidFill>
                <a:schemeClr val="dk1"/>
              </a:solidFill>
              <a:latin typeface="Times New Roman"/>
              <a:ea typeface="Times New Roman"/>
              <a:cs typeface="Times New Roman"/>
              <a:sym typeface="Times New Roman"/>
            </a:endParaRPr>
          </a:p>
          <a:p>
            <a:pPr indent="-347980" lvl="1" marL="9144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CoVShorts Web Application</a:t>
            </a:r>
            <a:endParaRPr sz="1879">
              <a:solidFill>
                <a:schemeClr val="dk1"/>
              </a:solidFill>
              <a:latin typeface="Times New Roman"/>
              <a:ea typeface="Times New Roman"/>
              <a:cs typeface="Times New Roman"/>
              <a:sym typeface="Times New Roman"/>
            </a:endParaRPr>
          </a:p>
          <a:p>
            <a:pPr indent="-347980" lvl="2" marL="13716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Blueprint</a:t>
            </a:r>
            <a:endParaRPr sz="1879">
              <a:solidFill>
                <a:schemeClr val="dk1"/>
              </a:solidFill>
              <a:latin typeface="Times New Roman"/>
              <a:ea typeface="Times New Roman"/>
              <a:cs typeface="Times New Roman"/>
              <a:sym typeface="Times New Roman"/>
            </a:endParaRPr>
          </a:p>
          <a:p>
            <a:pPr indent="-347980" lvl="2" marL="13716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Architecture</a:t>
            </a:r>
            <a:endParaRPr sz="1879">
              <a:solidFill>
                <a:schemeClr val="dk1"/>
              </a:solidFill>
              <a:latin typeface="Times New Roman"/>
              <a:ea typeface="Times New Roman"/>
              <a:cs typeface="Times New Roman"/>
              <a:sym typeface="Times New Roman"/>
            </a:endParaRPr>
          </a:p>
          <a:p>
            <a:pPr indent="-347980" lvl="2" marL="13716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User Interface</a:t>
            </a:r>
            <a:endParaRPr sz="1879">
              <a:solidFill>
                <a:schemeClr val="dk1"/>
              </a:solidFill>
              <a:latin typeface="Times New Roman"/>
              <a:ea typeface="Times New Roman"/>
              <a:cs typeface="Times New Roman"/>
              <a:sym typeface="Times New Roman"/>
            </a:endParaRPr>
          </a:p>
          <a:p>
            <a:pPr indent="-347980" lvl="0" marL="4572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ROUGE Score</a:t>
            </a:r>
            <a:endParaRPr sz="1879">
              <a:solidFill>
                <a:schemeClr val="dk1"/>
              </a:solidFill>
              <a:latin typeface="Times New Roman"/>
              <a:ea typeface="Times New Roman"/>
              <a:cs typeface="Times New Roman"/>
              <a:sym typeface="Times New Roman"/>
            </a:endParaRPr>
          </a:p>
          <a:p>
            <a:pPr indent="-347980" lvl="0" marL="4572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Results</a:t>
            </a:r>
            <a:endParaRPr sz="1879">
              <a:solidFill>
                <a:schemeClr val="dk1"/>
              </a:solidFill>
              <a:latin typeface="Times New Roman"/>
              <a:ea typeface="Times New Roman"/>
              <a:cs typeface="Times New Roman"/>
              <a:sym typeface="Times New Roman"/>
            </a:endParaRPr>
          </a:p>
          <a:p>
            <a:pPr indent="-347980" lvl="0" marL="4572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Summary</a:t>
            </a:r>
            <a:endParaRPr sz="1879">
              <a:solidFill>
                <a:schemeClr val="dk1"/>
              </a:solidFill>
              <a:latin typeface="Times New Roman"/>
              <a:ea typeface="Times New Roman"/>
              <a:cs typeface="Times New Roman"/>
              <a:sym typeface="Times New Roman"/>
            </a:endParaRPr>
          </a:p>
          <a:p>
            <a:pPr indent="-347980" lvl="0" marL="457200" rtl="0" algn="l">
              <a:lnSpc>
                <a:spcPct val="130000"/>
              </a:lnSpc>
              <a:spcBef>
                <a:spcPts val="0"/>
              </a:spcBef>
              <a:spcAft>
                <a:spcPts val="0"/>
              </a:spcAft>
              <a:buClr>
                <a:schemeClr val="dk1"/>
              </a:buClr>
              <a:buSzPts val="1880"/>
              <a:buFont typeface="Times New Roman"/>
              <a:buChar char="➢"/>
            </a:pPr>
            <a:r>
              <a:rPr lang="en" sz="1879">
                <a:solidFill>
                  <a:schemeClr val="dk1"/>
                </a:solidFill>
                <a:latin typeface="Times New Roman"/>
                <a:ea typeface="Times New Roman"/>
                <a:cs typeface="Times New Roman"/>
                <a:sym typeface="Times New Roman"/>
              </a:rPr>
              <a:t>References</a:t>
            </a:r>
            <a:endParaRPr sz="1879">
              <a:solidFill>
                <a:schemeClr val="dk1"/>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32"/>
          <p:cNvPicPr preferRelativeResize="0"/>
          <p:nvPr/>
        </p:nvPicPr>
        <p:blipFill>
          <a:blip r:embed="rId3">
            <a:alphaModFix/>
          </a:blip>
          <a:stretch>
            <a:fillRect/>
          </a:stretch>
        </p:blipFill>
        <p:spPr>
          <a:xfrm>
            <a:off x="185750" y="-12"/>
            <a:ext cx="1485900" cy="1457325"/>
          </a:xfrm>
          <a:prstGeom prst="rect">
            <a:avLst/>
          </a:prstGeom>
          <a:noFill/>
          <a:ln>
            <a:noFill/>
          </a:ln>
        </p:spPr>
      </p:pic>
      <p:sp>
        <p:nvSpPr>
          <p:cNvPr id="221" name="Google Shape;221;p32"/>
          <p:cNvSpPr txBox="1"/>
          <p:nvPr/>
        </p:nvSpPr>
        <p:spPr>
          <a:xfrm>
            <a:off x="1824125" y="216738"/>
            <a:ext cx="6911700" cy="723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2600"/>
              </a:spcAft>
              <a:buNone/>
            </a:pPr>
            <a:r>
              <a:rPr b="1" lang="en">
                <a:solidFill>
                  <a:schemeClr val="dk1"/>
                </a:solidFill>
                <a:latin typeface="Poppins"/>
                <a:ea typeface="Poppins"/>
                <a:cs typeface="Poppins"/>
                <a:sym typeface="Poppins"/>
              </a:rPr>
              <a:t>IEEE 9th International Conference on Reliability, Infocom Technologies and Optimization (ICRITO'2021)</a:t>
            </a:r>
            <a:endParaRPr b="1">
              <a:solidFill>
                <a:schemeClr val="dk1"/>
              </a:solidFill>
              <a:latin typeface="Poppins"/>
              <a:ea typeface="Poppins"/>
              <a:cs typeface="Poppins"/>
              <a:sym typeface="Poppins"/>
            </a:endParaRPr>
          </a:p>
        </p:txBody>
      </p:sp>
      <p:pic>
        <p:nvPicPr>
          <p:cNvPr id="222" name="Google Shape;222;p32"/>
          <p:cNvPicPr preferRelativeResize="0"/>
          <p:nvPr/>
        </p:nvPicPr>
        <p:blipFill>
          <a:blip r:embed="rId4">
            <a:alphaModFix/>
          </a:blip>
          <a:stretch>
            <a:fillRect/>
          </a:stretch>
        </p:blipFill>
        <p:spPr>
          <a:xfrm>
            <a:off x="2013376" y="1007275"/>
            <a:ext cx="5648174" cy="39838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3"/>
          <p:cNvSpPr txBox="1"/>
          <p:nvPr>
            <p:ph idx="1" type="body"/>
          </p:nvPr>
        </p:nvSpPr>
        <p:spPr>
          <a:xfrm>
            <a:off x="119700" y="496500"/>
            <a:ext cx="8904600" cy="4572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800">
                <a:solidFill>
                  <a:schemeClr val="dk1"/>
                </a:solidFill>
                <a:latin typeface="Times New Roman"/>
                <a:ea typeface="Times New Roman"/>
                <a:cs typeface="Times New Roman"/>
                <a:sym typeface="Times New Roman"/>
              </a:rPr>
              <a:t>[1] Krawcyzk, Konrad, Tadeusz Chelkowski, Swapnil Mishra, Denise Xifara, Benjamin Gibert, Daniel Joseph Laydon, Seth Flaxman et al. "Quantifying the online news media coverage of the COVID-19 pandemic." </a:t>
            </a:r>
            <a:r>
              <a:rPr i="1" lang="en" sz="800">
                <a:solidFill>
                  <a:schemeClr val="dk1"/>
                </a:solidFill>
                <a:latin typeface="Times New Roman"/>
                <a:ea typeface="Times New Roman"/>
                <a:cs typeface="Times New Roman"/>
                <a:sym typeface="Times New Roman"/>
              </a:rPr>
              <a:t>medRxiv</a:t>
            </a:r>
            <a:r>
              <a:rPr lang="en" sz="800">
                <a:solidFill>
                  <a:schemeClr val="dk1"/>
                </a:solidFill>
                <a:latin typeface="Times New Roman"/>
                <a:ea typeface="Times New Roman"/>
                <a:cs typeface="Times New Roman"/>
                <a:sym typeface="Times New Roman"/>
              </a:rPr>
              <a:t> (2020).</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[2]  Sethi, Prakhar, Sameer Sonawane, Saumitra Khanwalker, and R. B. Keskar. "Automatic text summarization of news articles." In </a:t>
            </a:r>
            <a:r>
              <a:rPr i="1" lang="en" sz="800">
                <a:solidFill>
                  <a:schemeClr val="dk1"/>
                </a:solidFill>
                <a:latin typeface="Times New Roman"/>
                <a:ea typeface="Times New Roman"/>
                <a:cs typeface="Times New Roman"/>
                <a:sym typeface="Times New Roman"/>
              </a:rPr>
              <a:t>2017 International Conference on Big Data, IoT and Data Science (BID)</a:t>
            </a:r>
            <a:r>
              <a:rPr lang="en" sz="800">
                <a:solidFill>
                  <a:schemeClr val="dk1"/>
                </a:solidFill>
                <a:latin typeface="Times New Roman"/>
                <a:ea typeface="Times New Roman"/>
                <a:cs typeface="Times New Roman"/>
                <a:sym typeface="Times New Roman"/>
              </a:rPr>
              <a:t>, pp. 23-29. IEEE, 2017.</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[3]       Miller, Derek. "Leveraging BERT for extractive text summarization on lectures." </a:t>
            </a:r>
            <a:r>
              <a:rPr i="1" lang="en" sz="800">
                <a:solidFill>
                  <a:schemeClr val="dk1"/>
                </a:solidFill>
                <a:latin typeface="Times New Roman"/>
                <a:ea typeface="Times New Roman"/>
                <a:cs typeface="Times New Roman"/>
                <a:sym typeface="Times New Roman"/>
              </a:rPr>
              <a:t>arXiv preprint arXiv:1906.04165</a:t>
            </a:r>
            <a:r>
              <a:rPr lang="en" sz="800">
                <a:solidFill>
                  <a:schemeClr val="dk1"/>
                </a:solidFill>
                <a:latin typeface="Times New Roman"/>
                <a:ea typeface="Times New Roman"/>
                <a:cs typeface="Times New Roman"/>
                <a:sym typeface="Times New Roman"/>
              </a:rPr>
              <a:t> (2019).</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[4]       Lin, Chin-Yew. "Rouge: A package for automatic evaluation of summaries." In </a:t>
            </a:r>
            <a:r>
              <a:rPr i="1" lang="en" sz="800">
                <a:solidFill>
                  <a:schemeClr val="dk1"/>
                </a:solidFill>
                <a:latin typeface="Times New Roman"/>
                <a:ea typeface="Times New Roman"/>
                <a:cs typeface="Times New Roman"/>
                <a:sym typeface="Times New Roman"/>
              </a:rPr>
              <a:t>Text summarization branches out</a:t>
            </a:r>
            <a:r>
              <a:rPr lang="en" sz="800">
                <a:solidFill>
                  <a:schemeClr val="dk1"/>
                </a:solidFill>
                <a:latin typeface="Times New Roman"/>
                <a:ea typeface="Times New Roman"/>
                <a:cs typeface="Times New Roman"/>
                <a:sym typeface="Times New Roman"/>
              </a:rPr>
              <a:t>, pp. 74-81. 2004.</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[5]       Nallapati, Ramesh, Bowen Zhou, Caglar Gulcehre, and Bing Xiang. "Abstractive text summarization using sequence-to-sequence rnns and beyond." </a:t>
            </a:r>
            <a:r>
              <a:rPr i="1" lang="en" sz="800">
                <a:solidFill>
                  <a:schemeClr val="dk1"/>
                </a:solidFill>
                <a:latin typeface="Times New Roman"/>
                <a:ea typeface="Times New Roman"/>
                <a:cs typeface="Times New Roman"/>
                <a:sym typeface="Times New Roman"/>
              </a:rPr>
              <a:t>arXiv preprint arXiv:1602.06023</a:t>
            </a:r>
            <a:r>
              <a:rPr lang="en" sz="800">
                <a:solidFill>
                  <a:schemeClr val="dk1"/>
                </a:solidFill>
                <a:latin typeface="Times New Roman"/>
                <a:ea typeface="Times New Roman"/>
                <a:cs typeface="Times New Roman"/>
                <a:sym typeface="Times New Roman"/>
              </a:rPr>
              <a:t> (2016).</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[6]       Vaswani, Ashish, Noam Shazeer, Niki Parmar, Jakob Uszkoreit, Llion Jones, Aidan N. Gomez, Lukasz Kaiser, and Illia Polosukhin. "Attention is all you need." </a:t>
            </a:r>
            <a:r>
              <a:rPr i="1" lang="en" sz="800">
                <a:solidFill>
                  <a:schemeClr val="dk1"/>
                </a:solidFill>
                <a:latin typeface="Times New Roman"/>
                <a:ea typeface="Times New Roman"/>
                <a:cs typeface="Times New Roman"/>
                <a:sym typeface="Times New Roman"/>
              </a:rPr>
              <a:t>arXiv preprint arXiv:1706.03762</a:t>
            </a:r>
            <a:r>
              <a:rPr lang="en" sz="800">
                <a:solidFill>
                  <a:schemeClr val="dk1"/>
                </a:solidFill>
                <a:latin typeface="Times New Roman"/>
                <a:ea typeface="Times New Roman"/>
                <a:cs typeface="Times New Roman"/>
                <a:sym typeface="Times New Roman"/>
              </a:rPr>
              <a:t> (2017). </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[7]       Hayatin, Nur, Kharisma Muzaki Ghufron, and Galih Wasis Wicaksono. "Summarization of COVID-19 news documents deep learning-based using transformer architecture." </a:t>
            </a:r>
            <a:r>
              <a:rPr i="1" lang="en" sz="800">
                <a:solidFill>
                  <a:schemeClr val="dk1"/>
                </a:solidFill>
                <a:latin typeface="Times New Roman"/>
                <a:ea typeface="Times New Roman"/>
                <a:cs typeface="Times New Roman"/>
                <a:sym typeface="Times New Roman"/>
              </a:rPr>
              <a:t>Telkomnika</a:t>
            </a:r>
            <a:r>
              <a:rPr lang="en" sz="800">
                <a:solidFill>
                  <a:schemeClr val="dk1"/>
                </a:solidFill>
                <a:latin typeface="Times New Roman"/>
                <a:ea typeface="Times New Roman"/>
                <a:cs typeface="Times New Roman"/>
                <a:sym typeface="Times New Roman"/>
              </a:rPr>
              <a:t> 19, no. 3 (2021).</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[8]       Velavan, Thirumalaisamy P., and Christian G. Meyer. "The COVID‐19 epidemic." </a:t>
            </a:r>
            <a:r>
              <a:rPr i="1" lang="en" sz="800">
                <a:solidFill>
                  <a:schemeClr val="dk1"/>
                </a:solidFill>
                <a:latin typeface="Times New Roman"/>
                <a:ea typeface="Times New Roman"/>
                <a:cs typeface="Times New Roman"/>
                <a:sym typeface="Times New Roman"/>
              </a:rPr>
              <a:t>Tropical medicine &amp; international health</a:t>
            </a:r>
            <a:r>
              <a:rPr lang="en" sz="800">
                <a:solidFill>
                  <a:schemeClr val="dk1"/>
                </a:solidFill>
                <a:latin typeface="Times New Roman"/>
                <a:ea typeface="Times New Roman"/>
                <a:cs typeface="Times New Roman"/>
                <a:sym typeface="Times New Roman"/>
              </a:rPr>
              <a:t> 25, no. 3 (2020): 278.</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[9]       “COVID-19 research update: How many pandemic papers have been published?” IOP Publishing NatureIndex https://www.natureindex.com/news-blog/how-coronavirus-is-changing-research-practices-and-publishing (Accessed 4th July 2021).</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800">
                <a:solidFill>
                  <a:schemeClr val="dk1"/>
                </a:solidFill>
                <a:latin typeface="Times New Roman"/>
                <a:ea typeface="Times New Roman"/>
                <a:cs typeface="Times New Roman"/>
                <a:sym typeface="Times New Roman"/>
              </a:rPr>
              <a:t>[10]       Liu, Yang, and Mirella Lapata. "Text summarization with pretrained encoders." </a:t>
            </a:r>
            <a:r>
              <a:rPr i="1" lang="en" sz="800">
                <a:solidFill>
                  <a:schemeClr val="dk1"/>
                </a:solidFill>
                <a:latin typeface="Times New Roman"/>
                <a:ea typeface="Times New Roman"/>
                <a:cs typeface="Times New Roman"/>
                <a:sym typeface="Times New Roman"/>
              </a:rPr>
              <a:t>arXiv preprint arXiv:1908.08345</a:t>
            </a:r>
            <a:r>
              <a:rPr lang="en" sz="800">
                <a:solidFill>
                  <a:schemeClr val="dk1"/>
                </a:solidFill>
                <a:latin typeface="Times New Roman"/>
                <a:ea typeface="Times New Roman"/>
                <a:cs typeface="Times New Roman"/>
                <a:sym typeface="Times New Roman"/>
              </a:rPr>
              <a:t> (2019).</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800">
                <a:solidFill>
                  <a:schemeClr val="dk1"/>
                </a:solidFill>
                <a:latin typeface="Times New Roman"/>
                <a:ea typeface="Times New Roman"/>
                <a:cs typeface="Times New Roman"/>
                <a:sym typeface="Times New Roman"/>
              </a:rPr>
              <a:t>[11]       Janna Lipenkova “The COVID-19 Public Media Dataset by Anacode” https://www.kaggle.com/jannalipenkova/covid19-public-media-dataset (Accessed 7th June 2021)</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800">
                <a:solidFill>
                  <a:schemeClr val="dk1"/>
                </a:solidFill>
                <a:latin typeface="Times New Roman"/>
                <a:ea typeface="Times New Roman"/>
                <a:cs typeface="Times New Roman"/>
                <a:sym typeface="Times New Roman"/>
              </a:rPr>
              <a:t>[12]       Ruhwinaningsih, Lira, and Taufik Djatna. "A sentiment knowledge discovery model in Twitter’s TV content using stochastic gradient descent algorithm." </a:t>
            </a:r>
            <a:r>
              <a:rPr i="1" lang="en" sz="800">
                <a:solidFill>
                  <a:schemeClr val="dk1"/>
                </a:solidFill>
                <a:latin typeface="Times New Roman"/>
                <a:ea typeface="Times New Roman"/>
                <a:cs typeface="Times New Roman"/>
                <a:sym typeface="Times New Roman"/>
              </a:rPr>
              <a:t>TELKOMNIKA (Telecommunication Computing Electronics and Control)</a:t>
            </a:r>
            <a:r>
              <a:rPr lang="en" sz="800">
                <a:solidFill>
                  <a:schemeClr val="dk1"/>
                </a:solidFill>
                <a:latin typeface="Times New Roman"/>
                <a:ea typeface="Times New Roman"/>
                <a:cs typeface="Times New Roman"/>
                <a:sym typeface="Times New Roman"/>
              </a:rPr>
              <a:t> 14, no. 3 (2016): 1067-76. </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[13]       Sundermeyer, Martin, Ralf Schlüter, and Hermann Ney. "LSTM neural networks for language modeling." In </a:t>
            </a:r>
            <a:r>
              <a:rPr i="1" lang="en" sz="800">
                <a:solidFill>
                  <a:schemeClr val="dk1"/>
                </a:solidFill>
                <a:latin typeface="Times New Roman"/>
                <a:ea typeface="Times New Roman"/>
                <a:cs typeface="Times New Roman"/>
                <a:sym typeface="Times New Roman"/>
              </a:rPr>
              <a:t>Thirteenth annual conference of the international speech communication association</a:t>
            </a:r>
            <a:r>
              <a:rPr lang="en" sz="800">
                <a:solidFill>
                  <a:schemeClr val="dk1"/>
                </a:solidFill>
                <a:latin typeface="Times New Roman"/>
                <a:ea typeface="Times New Roman"/>
                <a:cs typeface="Times New Roman"/>
                <a:sym typeface="Times New Roman"/>
              </a:rPr>
              <a:t>. 2012.</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[14]       Devlin, Jacob, Ming-Wei Chang, Kenton Lee, and Kristina Toutanova. "Bert: Pre-training of deep bidirectional transformers for language understanding." arXiv preprint arXiv:1810.04805 (2018).</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[15]       Radford, Alec, Jeffrey Wu, Rewon Child, David Luan, Dario Amodei, and Ilya Sutskever. "Language models are unsupervised multitask learners." </a:t>
            </a:r>
            <a:r>
              <a:rPr i="1" lang="en" sz="800">
                <a:solidFill>
                  <a:schemeClr val="dk1"/>
                </a:solidFill>
                <a:latin typeface="Times New Roman"/>
                <a:ea typeface="Times New Roman"/>
                <a:cs typeface="Times New Roman"/>
                <a:sym typeface="Times New Roman"/>
              </a:rPr>
              <a:t>OpenAI blog</a:t>
            </a:r>
            <a:r>
              <a:rPr lang="en" sz="800">
                <a:solidFill>
                  <a:schemeClr val="dk1"/>
                </a:solidFill>
                <a:latin typeface="Times New Roman"/>
                <a:ea typeface="Times New Roman"/>
                <a:cs typeface="Times New Roman"/>
                <a:sym typeface="Times New Roman"/>
              </a:rPr>
              <a:t> 1, no. 8 (2019): 9.</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[16]       Lample, Guillaume, and Alexis Conneau. "Cross-lingual language model pretraining." </a:t>
            </a:r>
            <a:r>
              <a:rPr i="1" lang="en" sz="800">
                <a:solidFill>
                  <a:schemeClr val="dk1"/>
                </a:solidFill>
                <a:latin typeface="Times New Roman"/>
                <a:ea typeface="Times New Roman"/>
                <a:cs typeface="Times New Roman"/>
                <a:sym typeface="Times New Roman"/>
              </a:rPr>
              <a:t>arXiv preprint arXiv:1901.07291</a:t>
            </a:r>
            <a:r>
              <a:rPr lang="en" sz="800">
                <a:solidFill>
                  <a:schemeClr val="dk1"/>
                </a:solidFill>
                <a:latin typeface="Times New Roman"/>
                <a:ea typeface="Times New Roman"/>
                <a:cs typeface="Times New Roman"/>
                <a:sym typeface="Times New Roman"/>
              </a:rPr>
              <a:t> (2019).</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[17]       Yang, Zhilin, Zihang Dai, Yiming Yang, Jaime Carbonell, Ruslan Salakhutdinov, and Quoc V. Le. "Xlnet: Generalized autoregressive pretraining for language understanding." </a:t>
            </a:r>
            <a:r>
              <a:rPr i="1" lang="en" sz="800">
                <a:solidFill>
                  <a:schemeClr val="dk1"/>
                </a:solidFill>
                <a:latin typeface="Times New Roman"/>
                <a:ea typeface="Times New Roman"/>
                <a:cs typeface="Times New Roman"/>
                <a:sym typeface="Times New Roman"/>
              </a:rPr>
              <a:t>arXiv preprint arXiv:1906.08237</a:t>
            </a:r>
            <a:r>
              <a:rPr lang="en" sz="800">
                <a:solidFill>
                  <a:schemeClr val="dk1"/>
                </a:solidFill>
                <a:latin typeface="Times New Roman"/>
                <a:ea typeface="Times New Roman"/>
                <a:cs typeface="Times New Roman"/>
                <a:sym typeface="Times New Roman"/>
              </a:rPr>
              <a:t> (2019).</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[18]       Raffel, Colin, Noam Shazeer, Adam Roberts, Katherine Lee, Sharan Narang, Michael Matena, Yanqi Zhou, Wei Li, and Peter J. Liu. "Exploring the limits of transfer learning with a unified text-to-text transformer." </a:t>
            </a:r>
            <a:r>
              <a:rPr i="1" lang="en" sz="800">
                <a:solidFill>
                  <a:schemeClr val="dk1"/>
                </a:solidFill>
                <a:latin typeface="Times New Roman"/>
                <a:ea typeface="Times New Roman"/>
                <a:cs typeface="Times New Roman"/>
                <a:sym typeface="Times New Roman"/>
              </a:rPr>
              <a:t>arXiv preprint arXiv:1910.10683</a:t>
            </a:r>
            <a:r>
              <a:rPr lang="en" sz="800">
                <a:solidFill>
                  <a:schemeClr val="dk1"/>
                </a:solidFill>
                <a:latin typeface="Times New Roman"/>
                <a:ea typeface="Times New Roman"/>
                <a:cs typeface="Times New Roman"/>
                <a:sym typeface="Times New Roman"/>
              </a:rPr>
              <a:t> (2019).</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[19]       Xue, Linting, Noah Constant, Adam Roberts, Mihir Kale, Rami Al-Rfou, Aditya Siddhant, Aditya Barua, and Colin Raffel. "mT5: A massively multilingual pre-trained text-to-text transformer." </a:t>
            </a:r>
            <a:r>
              <a:rPr i="1" lang="en" sz="800">
                <a:solidFill>
                  <a:schemeClr val="dk1"/>
                </a:solidFill>
                <a:latin typeface="Times New Roman"/>
                <a:ea typeface="Times New Roman"/>
                <a:cs typeface="Times New Roman"/>
                <a:sym typeface="Times New Roman"/>
              </a:rPr>
              <a:t>arXiv preprint arXiv:2010.11934</a:t>
            </a:r>
            <a:r>
              <a:rPr lang="en" sz="800">
                <a:solidFill>
                  <a:schemeClr val="dk1"/>
                </a:solidFill>
                <a:latin typeface="Times New Roman"/>
                <a:ea typeface="Times New Roman"/>
                <a:cs typeface="Times New Roman"/>
                <a:sym typeface="Times New Roman"/>
              </a:rPr>
              <a:t> (2020).</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[20]       Lewis, Mike, Yinhan Liu, Naman Goyal, Marjan Ghazvininejad, Abdelrahman Mohamed, Omer Levy, Ves Stoyanov, and Luke Zettlemoyer. "Bart: Denoising sequence-to-sequence pre-training for natural language generation, translation, and comprehension." </a:t>
            </a:r>
            <a:r>
              <a:rPr i="1" lang="en" sz="800">
                <a:solidFill>
                  <a:schemeClr val="dk1"/>
                </a:solidFill>
                <a:latin typeface="Times New Roman"/>
                <a:ea typeface="Times New Roman"/>
                <a:cs typeface="Times New Roman"/>
                <a:sym typeface="Times New Roman"/>
              </a:rPr>
              <a:t>arXiv preprint arXiv:1910.13461</a:t>
            </a:r>
            <a:r>
              <a:rPr lang="en" sz="800">
                <a:solidFill>
                  <a:schemeClr val="dk1"/>
                </a:solidFill>
                <a:latin typeface="Times New Roman"/>
                <a:ea typeface="Times New Roman"/>
                <a:cs typeface="Times New Roman"/>
                <a:sym typeface="Times New Roman"/>
              </a:rPr>
              <a:t> (2019).</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[21]       Grinberg, Miguel. </a:t>
            </a:r>
            <a:r>
              <a:rPr i="1" lang="en" sz="800">
                <a:solidFill>
                  <a:schemeClr val="dk1"/>
                </a:solidFill>
                <a:latin typeface="Times New Roman"/>
                <a:ea typeface="Times New Roman"/>
                <a:cs typeface="Times New Roman"/>
                <a:sym typeface="Times New Roman"/>
              </a:rPr>
              <a:t>Flask web development: developing web applications with python</a:t>
            </a:r>
            <a:r>
              <a:rPr lang="en" sz="800">
                <a:solidFill>
                  <a:schemeClr val="dk1"/>
                </a:solidFill>
                <a:latin typeface="Times New Roman"/>
                <a:ea typeface="Times New Roman"/>
                <a:cs typeface="Times New Roman"/>
                <a:sym typeface="Times New Roman"/>
              </a:rPr>
              <a:t>. " O'Reilly Media, Inc.", 2018.</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[22]     Louis, Annie, and Ani Nenkova. "Automatically assessing machine summary content without a gold standard." </a:t>
            </a:r>
            <a:r>
              <a:rPr i="1" lang="en" sz="800">
                <a:solidFill>
                  <a:schemeClr val="dk1"/>
                </a:solidFill>
                <a:latin typeface="Times New Roman"/>
                <a:ea typeface="Times New Roman"/>
                <a:cs typeface="Times New Roman"/>
                <a:sym typeface="Times New Roman"/>
              </a:rPr>
              <a:t>Computational Linguistics</a:t>
            </a:r>
            <a:r>
              <a:rPr lang="en" sz="800">
                <a:solidFill>
                  <a:schemeClr val="dk1"/>
                </a:solidFill>
                <a:latin typeface="Times New Roman"/>
                <a:ea typeface="Times New Roman"/>
                <a:cs typeface="Times New Roman"/>
                <a:sym typeface="Times New Roman"/>
              </a:rPr>
              <a:t> 39, no. 2 (2013): 267-300.</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[23]     Kavita Ganesan, “An intro to ROUGE, and how to use it to evaluate summaries”,  https://www.freecodecamp.org/news/what-is-rouge-and-how-it-works-for-evaluation-of-summaries-e059fb8ac840/ (Accessed 26th June 2021)</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800">
                <a:solidFill>
                  <a:schemeClr val="dk1"/>
                </a:solidFill>
                <a:latin typeface="Times New Roman"/>
                <a:ea typeface="Times New Roman"/>
                <a:cs typeface="Times New Roman"/>
                <a:sym typeface="Times New Roman"/>
              </a:rPr>
              <a:t>[24]     Heimerl, Florian, Steffen Lohmann, Simon Lange, and Thomas Ertl. "Word cloud explorer: Text analytics based on word clouds." In </a:t>
            </a:r>
            <a:r>
              <a:rPr i="1" lang="en" sz="800">
                <a:solidFill>
                  <a:schemeClr val="dk1"/>
                </a:solidFill>
                <a:latin typeface="Times New Roman"/>
                <a:ea typeface="Times New Roman"/>
                <a:cs typeface="Times New Roman"/>
                <a:sym typeface="Times New Roman"/>
              </a:rPr>
              <a:t>2014 47th Hawaii International Conference on System Sciences</a:t>
            </a:r>
            <a:r>
              <a:rPr lang="en" sz="800">
                <a:solidFill>
                  <a:schemeClr val="dk1"/>
                </a:solidFill>
                <a:latin typeface="Times New Roman"/>
                <a:ea typeface="Times New Roman"/>
                <a:cs typeface="Times New Roman"/>
                <a:sym typeface="Times New Roman"/>
              </a:rPr>
              <a:t>, pp. 1833-1842. IEEE, 2014.</a:t>
            </a:r>
            <a:endParaRPr sz="800">
              <a:solidFill>
                <a:schemeClr val="dk1"/>
              </a:solidFill>
              <a:latin typeface="Times New Roman"/>
              <a:ea typeface="Times New Roman"/>
              <a:cs typeface="Times New Roman"/>
              <a:sym typeface="Times New Roman"/>
            </a:endParaRPr>
          </a:p>
        </p:txBody>
      </p:sp>
      <p:sp>
        <p:nvSpPr>
          <p:cNvPr id="228" name="Google Shape;228;p33"/>
          <p:cNvSpPr txBox="1"/>
          <p:nvPr>
            <p:ph type="title"/>
          </p:nvPr>
        </p:nvSpPr>
        <p:spPr>
          <a:xfrm>
            <a:off x="311700" y="-5"/>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500">
                <a:latin typeface="Trebuchet MS"/>
                <a:ea typeface="Trebuchet MS"/>
                <a:cs typeface="Trebuchet MS"/>
                <a:sym typeface="Trebuchet MS"/>
              </a:rPr>
              <a:t>REFERENCES</a:t>
            </a:r>
            <a:endParaRPr sz="25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4"/>
          <p:cNvSpPr txBox="1"/>
          <p:nvPr/>
        </p:nvSpPr>
        <p:spPr>
          <a:xfrm>
            <a:off x="1122150" y="1786800"/>
            <a:ext cx="68997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9000">
                <a:latin typeface="Trebuchet MS"/>
                <a:ea typeface="Trebuchet MS"/>
                <a:cs typeface="Trebuchet MS"/>
                <a:sym typeface="Trebuchet MS"/>
              </a:rPr>
              <a:t>THANK YOU</a:t>
            </a:r>
            <a:endParaRPr b="1" sz="9000">
              <a:latin typeface="Trebuchet MS"/>
              <a:ea typeface="Trebuchet MS"/>
              <a:cs typeface="Trebuchet MS"/>
              <a:sym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115725"/>
            <a:ext cx="8520600" cy="4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b="1" lang="en" sz="2500">
                <a:latin typeface="Trebuchet MS"/>
                <a:ea typeface="Trebuchet MS"/>
                <a:cs typeface="Trebuchet MS"/>
                <a:sym typeface="Trebuchet MS"/>
              </a:rPr>
              <a:t>BACKGROUND</a:t>
            </a:r>
            <a:endParaRPr b="1" sz="2500">
              <a:latin typeface="Trebuchet MS"/>
              <a:ea typeface="Trebuchet MS"/>
              <a:cs typeface="Trebuchet MS"/>
              <a:sym typeface="Trebuchet MS"/>
            </a:endParaRPr>
          </a:p>
        </p:txBody>
      </p:sp>
      <p:sp>
        <p:nvSpPr>
          <p:cNvPr id="71" name="Google Shape;71;p15"/>
          <p:cNvSpPr/>
          <p:nvPr/>
        </p:nvSpPr>
        <p:spPr>
          <a:xfrm>
            <a:off x="311700" y="893850"/>
            <a:ext cx="8520600" cy="4249800"/>
          </a:xfrm>
          <a:prstGeom prst="rect">
            <a:avLst/>
          </a:prstGeom>
          <a:noFill/>
          <a:ln>
            <a:noFill/>
          </a:ln>
        </p:spPr>
        <p:txBody>
          <a:bodyPr anchorCtr="0" anchor="ctr" bIns="91425" lIns="91425" spcFirstLastPara="1" rIns="91425" wrap="square" tIns="91425">
            <a:noAutofit/>
          </a:bodyPr>
          <a:lstStyle/>
          <a:p>
            <a:pPr indent="-342900" lvl="0" marL="457200" marR="464411" rtl="0" algn="just">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As 2020, hit the SARS-CoV-2  global </a:t>
            </a:r>
            <a:r>
              <a:rPr lang="en" sz="1800">
                <a:solidFill>
                  <a:schemeClr val="dk1"/>
                </a:solidFill>
                <a:latin typeface="Times New Roman"/>
                <a:ea typeface="Times New Roman"/>
                <a:cs typeface="Times New Roman"/>
                <a:sym typeface="Times New Roman"/>
              </a:rPr>
              <a:t>pandemic, brought with it an abundance of research publications, news articles, etc., related to it and made it difficult to read through all of the data. </a:t>
            </a:r>
            <a:endParaRPr sz="1800">
              <a:solidFill>
                <a:schemeClr val="dk1"/>
              </a:solidFill>
              <a:latin typeface="Times New Roman"/>
              <a:ea typeface="Times New Roman"/>
              <a:cs typeface="Times New Roman"/>
              <a:sym typeface="Times New Roman"/>
            </a:endParaRPr>
          </a:p>
          <a:p>
            <a:pPr indent="0" lvl="0" marL="914400" marR="464411"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marR="464411" rtl="0" algn="just">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Our Objective: To develop a platform to summarise elongated and verbose news articles, related to the coronavirus pandemic,  into precise articles containing only the relevant facts  </a:t>
            </a:r>
            <a:endParaRPr sz="1800">
              <a:solidFill>
                <a:schemeClr val="dk1"/>
              </a:solidFill>
              <a:latin typeface="Times New Roman"/>
              <a:ea typeface="Times New Roman"/>
              <a:cs typeface="Times New Roman"/>
              <a:sym typeface="Times New Roman"/>
            </a:endParaRPr>
          </a:p>
          <a:p>
            <a:pPr indent="0" lvl="0" marL="914400" marR="464411"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marR="464411" rtl="0" algn="just">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NLP serves with Pre-trained transformer-based models that can be used to generate summaries that retain the overall sense of the articles.</a:t>
            </a:r>
            <a:endParaRPr sz="1800">
              <a:solidFill>
                <a:schemeClr val="dk1"/>
              </a:solidFill>
              <a:latin typeface="Times New Roman"/>
              <a:ea typeface="Times New Roman"/>
              <a:cs typeface="Times New Roman"/>
              <a:sym typeface="Times New Roman"/>
            </a:endParaRPr>
          </a:p>
          <a:p>
            <a:pPr indent="0" lvl="0" marL="0" marR="464411"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914400" marR="464411"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2900" y="717250"/>
            <a:ext cx="8520600" cy="457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000">
                <a:latin typeface="Times New Roman"/>
                <a:ea typeface="Times New Roman"/>
                <a:cs typeface="Times New Roman"/>
                <a:sym typeface="Times New Roman"/>
              </a:rPr>
              <a:t>Automatic Text Summarisation</a:t>
            </a:r>
            <a:endParaRPr sz="2000">
              <a:latin typeface="Times New Roman"/>
              <a:ea typeface="Times New Roman"/>
              <a:cs typeface="Times New Roman"/>
              <a:sym typeface="Times New Roman"/>
            </a:endParaRPr>
          </a:p>
        </p:txBody>
      </p:sp>
      <p:sp>
        <p:nvSpPr>
          <p:cNvPr id="77" name="Google Shape;77;p16"/>
          <p:cNvSpPr txBox="1"/>
          <p:nvPr>
            <p:ph idx="1" type="body"/>
          </p:nvPr>
        </p:nvSpPr>
        <p:spPr>
          <a:xfrm>
            <a:off x="311700" y="1973400"/>
            <a:ext cx="4016400" cy="25806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1500">
                <a:solidFill>
                  <a:srgbClr val="292929"/>
                </a:solidFill>
                <a:highlight>
                  <a:srgbClr val="FFFFFF"/>
                </a:highlight>
                <a:latin typeface="Times New Roman"/>
                <a:ea typeface="Times New Roman"/>
                <a:cs typeface="Times New Roman"/>
                <a:sym typeface="Times New Roman"/>
              </a:rPr>
              <a:t>Extraction-based Summarization</a:t>
            </a:r>
            <a:endParaRPr b="1" sz="1500">
              <a:solidFill>
                <a:srgbClr val="292929"/>
              </a:solidFill>
              <a:highlight>
                <a:srgbClr val="FFFFFF"/>
              </a:highlight>
              <a:latin typeface="Times New Roman"/>
              <a:ea typeface="Times New Roman"/>
              <a:cs typeface="Times New Roman"/>
              <a:sym typeface="Times New Roman"/>
            </a:endParaRPr>
          </a:p>
          <a:p>
            <a:pPr indent="0" lvl="0" marL="0" rtl="0" algn="just">
              <a:spcBef>
                <a:spcPts val="1200"/>
              </a:spcBef>
              <a:spcAft>
                <a:spcPts val="1200"/>
              </a:spcAft>
              <a:buNone/>
            </a:pPr>
            <a:r>
              <a:rPr lang="en" sz="1500">
                <a:solidFill>
                  <a:srgbClr val="292929"/>
                </a:solidFill>
                <a:highlight>
                  <a:srgbClr val="FFFFFF"/>
                </a:highlight>
                <a:latin typeface="Times New Roman"/>
                <a:ea typeface="Times New Roman"/>
                <a:cs typeface="Times New Roman"/>
                <a:sym typeface="Times New Roman"/>
              </a:rPr>
              <a:t>The extractive approach involves picking up the most important phrases and lines from the documents. It then combines all the important lines to create the summary. So, in this case, every line and word of the summary actually belongs to the original document which is summarized.</a:t>
            </a:r>
            <a:endParaRPr b="1" sz="1500">
              <a:solidFill>
                <a:srgbClr val="292929"/>
              </a:solidFill>
              <a:highlight>
                <a:srgbClr val="FFFFFF"/>
              </a:highlight>
              <a:latin typeface="Times New Roman"/>
              <a:ea typeface="Times New Roman"/>
              <a:cs typeface="Times New Roman"/>
              <a:sym typeface="Times New Roman"/>
            </a:endParaRPr>
          </a:p>
        </p:txBody>
      </p:sp>
      <p:sp>
        <p:nvSpPr>
          <p:cNvPr id="78" name="Google Shape;78;p16"/>
          <p:cNvSpPr txBox="1"/>
          <p:nvPr>
            <p:ph idx="2" type="body"/>
          </p:nvPr>
        </p:nvSpPr>
        <p:spPr>
          <a:xfrm>
            <a:off x="4826625" y="1973400"/>
            <a:ext cx="4016400" cy="25806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1500">
                <a:solidFill>
                  <a:srgbClr val="292929"/>
                </a:solidFill>
                <a:highlight>
                  <a:srgbClr val="FFFFFF"/>
                </a:highlight>
                <a:latin typeface="Times New Roman"/>
                <a:ea typeface="Times New Roman"/>
                <a:cs typeface="Times New Roman"/>
                <a:sym typeface="Times New Roman"/>
              </a:rPr>
              <a:t>Abstraction-based Summarization</a:t>
            </a:r>
            <a:endParaRPr b="1" sz="1500">
              <a:solidFill>
                <a:srgbClr val="292929"/>
              </a:solidFill>
              <a:highlight>
                <a:srgbClr val="FFFFFF"/>
              </a:highlight>
              <a:latin typeface="Times New Roman"/>
              <a:ea typeface="Times New Roman"/>
              <a:cs typeface="Times New Roman"/>
              <a:sym typeface="Times New Roman"/>
            </a:endParaRPr>
          </a:p>
          <a:p>
            <a:pPr indent="0" lvl="0" marL="0" rtl="0" algn="just">
              <a:spcBef>
                <a:spcPts val="1200"/>
              </a:spcBef>
              <a:spcAft>
                <a:spcPts val="1200"/>
              </a:spcAft>
              <a:buNone/>
            </a:pPr>
            <a:r>
              <a:rPr lang="en" sz="1500">
                <a:solidFill>
                  <a:srgbClr val="292929"/>
                </a:solidFill>
                <a:highlight>
                  <a:srgbClr val="FFFFFF"/>
                </a:highlight>
                <a:latin typeface="Times New Roman"/>
                <a:ea typeface="Times New Roman"/>
                <a:cs typeface="Times New Roman"/>
                <a:sym typeface="Times New Roman"/>
              </a:rPr>
              <a:t>The abstractive approach involves summarization based on deep learning. So, it uses new phrases and terms, different from the actual document, keeping the points the same, just like how we actually summarize. So, it is much harder than the extractive approach.</a:t>
            </a:r>
            <a:endParaRPr b="1" sz="1500">
              <a:solidFill>
                <a:srgbClr val="292929"/>
              </a:solidFill>
              <a:highlight>
                <a:srgbClr val="FFFFFF"/>
              </a:highlight>
              <a:latin typeface="Times New Roman"/>
              <a:ea typeface="Times New Roman"/>
              <a:cs typeface="Times New Roman"/>
              <a:sym typeface="Times New Roman"/>
            </a:endParaRPr>
          </a:p>
        </p:txBody>
      </p:sp>
      <p:sp>
        <p:nvSpPr>
          <p:cNvPr id="79" name="Google Shape;79;p16"/>
          <p:cNvSpPr txBox="1"/>
          <p:nvPr/>
        </p:nvSpPr>
        <p:spPr>
          <a:xfrm>
            <a:off x="246900" y="1174750"/>
            <a:ext cx="8500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Times New Roman"/>
                <a:ea typeface="Times New Roman"/>
                <a:cs typeface="Times New Roman"/>
                <a:sym typeface="Times New Roman"/>
              </a:rPr>
              <a:t>Automatic text summarisation techniques can be divided into two different approaches: Extractive and Abstractive.</a:t>
            </a:r>
            <a:endParaRPr sz="1500">
              <a:latin typeface="Times New Roman"/>
              <a:ea typeface="Times New Roman"/>
              <a:cs typeface="Times New Roman"/>
              <a:sym typeface="Times New Roman"/>
            </a:endParaRPr>
          </a:p>
        </p:txBody>
      </p:sp>
      <p:sp>
        <p:nvSpPr>
          <p:cNvPr id="80" name="Google Shape;80;p16"/>
          <p:cNvSpPr txBox="1"/>
          <p:nvPr>
            <p:ph type="title"/>
          </p:nvPr>
        </p:nvSpPr>
        <p:spPr>
          <a:xfrm>
            <a:off x="311700" y="115725"/>
            <a:ext cx="8520600" cy="4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b="1" lang="en" sz="2500">
                <a:latin typeface="Trebuchet MS"/>
                <a:ea typeface="Trebuchet MS"/>
                <a:cs typeface="Trebuchet MS"/>
                <a:sym typeface="Trebuchet MS"/>
              </a:rPr>
              <a:t>BACKGROUND</a:t>
            </a:r>
            <a:endParaRPr b="1" sz="2500">
              <a:latin typeface="Trebuchet MS"/>
              <a:ea typeface="Trebuchet MS"/>
              <a:cs typeface="Trebuchet MS"/>
              <a:sym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115725"/>
            <a:ext cx="8520600" cy="4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b="1" lang="en" sz="2500">
                <a:latin typeface="Trebuchet MS"/>
                <a:ea typeface="Trebuchet MS"/>
                <a:cs typeface="Trebuchet MS"/>
                <a:sym typeface="Trebuchet MS"/>
              </a:rPr>
              <a:t>CONTRIBUTIONS</a:t>
            </a:r>
            <a:endParaRPr b="1" sz="2500">
              <a:latin typeface="Trebuchet MS"/>
              <a:ea typeface="Trebuchet MS"/>
              <a:cs typeface="Trebuchet MS"/>
              <a:sym typeface="Trebuchet MS"/>
            </a:endParaRPr>
          </a:p>
        </p:txBody>
      </p:sp>
      <p:grpSp>
        <p:nvGrpSpPr>
          <p:cNvPr id="86" name="Google Shape;86;p17"/>
          <p:cNvGrpSpPr/>
          <p:nvPr/>
        </p:nvGrpSpPr>
        <p:grpSpPr>
          <a:xfrm>
            <a:off x="311673" y="3539708"/>
            <a:ext cx="8046841" cy="974195"/>
            <a:chOff x="1593000" y="2322568"/>
            <a:chExt cx="5957975" cy="643500"/>
          </a:xfrm>
        </p:grpSpPr>
        <p:sp>
          <p:nvSpPr>
            <p:cNvPr id="87" name="Google Shape;87;p17"/>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7"/>
            <p:cNvSpPr/>
            <p:nvPr/>
          </p:nvSpPr>
          <p:spPr>
            <a:xfrm flipH="1">
              <a:off x="2283025" y="2322575"/>
              <a:ext cx="1844400" cy="642600"/>
            </a:xfrm>
            <a:prstGeom prst="rect">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7"/>
            <p:cNvSpPr/>
            <p:nvPr/>
          </p:nvSpPr>
          <p:spPr>
            <a:xfrm rot="-5400000">
              <a:off x="3501574" y="1934671"/>
              <a:ext cx="643356" cy="1419149"/>
            </a:xfrm>
            <a:prstGeom prst="flowChartOffpageConnector">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7"/>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Validation done using two methods for most favourable results.</a:t>
              </a:r>
              <a:endParaRPr sz="1000">
                <a:solidFill>
                  <a:srgbClr val="FFFFFF"/>
                </a:solidFill>
                <a:latin typeface="Roboto"/>
                <a:ea typeface="Roboto"/>
                <a:cs typeface="Roboto"/>
                <a:sym typeface="Roboto"/>
              </a:endParaRPr>
            </a:p>
          </p:txBody>
        </p:sp>
        <p:sp>
          <p:nvSpPr>
            <p:cNvPr id="91" name="Google Shape;91;p17"/>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a:off x="1593000" y="2322575"/>
              <a:ext cx="690000" cy="642600"/>
            </a:xfrm>
            <a:prstGeom prst="rect">
              <a:avLst/>
            </a:prstGeom>
            <a:solidFill>
              <a:srgbClr val="46464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93" name="Google Shape;93;p17"/>
            <p:cNvSpPr/>
            <p:nvPr/>
          </p:nvSpPr>
          <p:spPr>
            <a:xfrm>
              <a:off x="4387852" y="2323752"/>
              <a:ext cx="30933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3D3D3D"/>
                </a:buClr>
                <a:buSzPts val="800"/>
                <a:buFont typeface="Poppins"/>
                <a:buChar char="●"/>
              </a:pPr>
              <a:r>
                <a:rPr b="1" lang="en" sz="800">
                  <a:solidFill>
                    <a:srgbClr val="3D3D3D"/>
                  </a:solidFill>
                  <a:latin typeface="Poppins"/>
                  <a:ea typeface="Poppins"/>
                  <a:cs typeface="Poppins"/>
                  <a:sym typeface="Poppins"/>
                </a:rPr>
                <a:t>ROGUE scores (ROUGE-2 and ROUGE-L) are calculated for summaries generated on a dataset for all 5 models.</a:t>
              </a:r>
              <a:endParaRPr b="1" sz="800">
                <a:solidFill>
                  <a:srgbClr val="3D3D3D"/>
                </a:solidFill>
                <a:latin typeface="Poppins"/>
                <a:ea typeface="Poppins"/>
                <a:cs typeface="Poppins"/>
                <a:sym typeface="Poppins"/>
              </a:endParaRPr>
            </a:p>
            <a:p>
              <a:pPr indent="-279400" lvl="0" marL="457200" rtl="0" algn="l">
                <a:lnSpc>
                  <a:spcPct val="115000"/>
                </a:lnSpc>
                <a:spcBef>
                  <a:spcPts val="0"/>
                </a:spcBef>
                <a:spcAft>
                  <a:spcPts val="0"/>
                </a:spcAft>
                <a:buClr>
                  <a:srgbClr val="3D3D3D"/>
                </a:buClr>
                <a:buSzPts val="800"/>
                <a:buFont typeface="Poppins"/>
                <a:buChar char="●"/>
              </a:pPr>
              <a:r>
                <a:rPr b="1" lang="en" sz="800">
                  <a:solidFill>
                    <a:srgbClr val="3D3D3D"/>
                  </a:solidFill>
                  <a:latin typeface="Poppins"/>
                  <a:ea typeface="Poppins"/>
                  <a:cs typeface="Poppins"/>
                  <a:sym typeface="Poppins"/>
                </a:rPr>
                <a:t>World Cloud is generated to ensure summaries don’t deviate from COVID-19 topic.</a:t>
              </a:r>
              <a:endParaRPr b="1" sz="800">
                <a:solidFill>
                  <a:srgbClr val="3D3D3D"/>
                </a:solidFill>
                <a:latin typeface="Poppins"/>
                <a:ea typeface="Poppins"/>
                <a:cs typeface="Poppins"/>
                <a:sym typeface="Poppins"/>
              </a:endParaRPr>
            </a:p>
          </p:txBody>
        </p:sp>
      </p:grpSp>
      <p:grpSp>
        <p:nvGrpSpPr>
          <p:cNvPr id="94" name="Google Shape;94;p17"/>
          <p:cNvGrpSpPr/>
          <p:nvPr/>
        </p:nvGrpSpPr>
        <p:grpSpPr>
          <a:xfrm>
            <a:off x="311673" y="2229803"/>
            <a:ext cx="8046841" cy="974195"/>
            <a:chOff x="1593000" y="2322568"/>
            <a:chExt cx="5957975" cy="643500"/>
          </a:xfrm>
        </p:grpSpPr>
        <p:sp>
          <p:nvSpPr>
            <p:cNvPr id="95" name="Google Shape;95;p17"/>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flipH="1">
              <a:off x="2283025" y="2322575"/>
              <a:ext cx="1844400" cy="642600"/>
            </a:xfrm>
            <a:prstGeom prst="rect">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p:nvPr/>
          </p:nvSpPr>
          <p:spPr>
            <a:xfrm rot="-5400000">
              <a:off x="3501574" y="1934671"/>
              <a:ext cx="643356" cy="1419149"/>
            </a:xfrm>
            <a:prstGeom prst="flowChartOffpageConnector">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a:ea typeface="Roboto"/>
                  <a:cs typeface="Roboto"/>
                  <a:sym typeface="Roboto"/>
                </a:rPr>
                <a:t>Designed a web application named “CoVShorts: SARS-CoV-2 News Summarization”.</a:t>
              </a:r>
              <a:endParaRPr sz="1000">
                <a:solidFill>
                  <a:srgbClr val="FFFFFF"/>
                </a:solidFill>
                <a:latin typeface="Roboto"/>
                <a:ea typeface="Roboto"/>
                <a:cs typeface="Roboto"/>
                <a:sym typeface="Roboto"/>
              </a:endParaRPr>
            </a:p>
          </p:txBody>
        </p:sp>
        <p:sp>
          <p:nvSpPr>
            <p:cNvPr id="99" name="Google Shape;99;p17"/>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7"/>
            <p:cNvSpPr/>
            <p:nvPr/>
          </p:nvSpPr>
          <p:spPr>
            <a:xfrm>
              <a:off x="1593000" y="2322575"/>
              <a:ext cx="690000" cy="642600"/>
            </a:xfrm>
            <a:prstGeom prst="rect">
              <a:avLst/>
            </a:prstGeom>
            <a:solidFill>
              <a:srgbClr val="46464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101" name="Google Shape;101;p17"/>
            <p:cNvSpPr/>
            <p:nvPr/>
          </p:nvSpPr>
          <p:spPr>
            <a:xfrm>
              <a:off x="4387852" y="2323755"/>
              <a:ext cx="3070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50000"/>
                </a:lnSpc>
                <a:spcBef>
                  <a:spcPts val="0"/>
                </a:spcBef>
                <a:spcAft>
                  <a:spcPts val="0"/>
                </a:spcAft>
                <a:buClr>
                  <a:srgbClr val="3D3D3D"/>
                </a:buClr>
                <a:buSzPts val="800"/>
                <a:buFont typeface="Poppins"/>
                <a:buChar char="●"/>
              </a:pPr>
              <a:r>
                <a:rPr b="1" lang="en" sz="800">
                  <a:solidFill>
                    <a:srgbClr val="3D3D3D"/>
                  </a:solidFill>
                  <a:latin typeface="Poppins"/>
                  <a:ea typeface="Poppins"/>
                  <a:cs typeface="Poppins"/>
                  <a:sym typeface="Poppins"/>
                </a:rPr>
                <a:t>The web application was designed using Flask  to provide users a platform to perform news article text summarization.</a:t>
              </a:r>
              <a:endParaRPr b="1" sz="800">
                <a:solidFill>
                  <a:srgbClr val="3D3D3D"/>
                </a:solidFill>
                <a:latin typeface="Poppins"/>
                <a:ea typeface="Poppins"/>
                <a:cs typeface="Poppins"/>
                <a:sym typeface="Poppins"/>
              </a:endParaRPr>
            </a:p>
            <a:p>
              <a:pPr indent="-279400" lvl="0" marL="457200" rtl="0" algn="l">
                <a:lnSpc>
                  <a:spcPct val="150000"/>
                </a:lnSpc>
                <a:spcBef>
                  <a:spcPts val="0"/>
                </a:spcBef>
                <a:spcAft>
                  <a:spcPts val="0"/>
                </a:spcAft>
                <a:buClr>
                  <a:srgbClr val="3D3D3D"/>
                </a:buClr>
                <a:buSzPts val="800"/>
                <a:buFont typeface="Poppins"/>
                <a:buChar char="●"/>
              </a:pPr>
              <a:r>
                <a:rPr b="1" lang="en" sz="800">
                  <a:solidFill>
                    <a:srgbClr val="3D3D3D"/>
                  </a:solidFill>
                  <a:latin typeface="Poppins"/>
                  <a:ea typeface="Poppins"/>
                  <a:cs typeface="Poppins"/>
                  <a:sym typeface="Poppins"/>
                </a:rPr>
                <a:t>Best performing model, BERT, was deployed in the web application.</a:t>
              </a:r>
              <a:endParaRPr b="1" sz="800">
                <a:solidFill>
                  <a:srgbClr val="3D3D3D"/>
                </a:solidFill>
                <a:latin typeface="Poppins"/>
                <a:ea typeface="Poppins"/>
                <a:cs typeface="Poppins"/>
                <a:sym typeface="Poppins"/>
              </a:endParaRPr>
            </a:p>
          </p:txBody>
        </p:sp>
      </p:grpSp>
      <p:grpSp>
        <p:nvGrpSpPr>
          <p:cNvPr id="102" name="Google Shape;102;p17"/>
          <p:cNvGrpSpPr/>
          <p:nvPr/>
        </p:nvGrpSpPr>
        <p:grpSpPr>
          <a:xfrm>
            <a:off x="311679" y="919946"/>
            <a:ext cx="8046841" cy="974195"/>
            <a:chOff x="1593000" y="2322568"/>
            <a:chExt cx="5957975" cy="643500"/>
          </a:xfrm>
        </p:grpSpPr>
        <p:sp>
          <p:nvSpPr>
            <p:cNvPr id="103" name="Google Shape;103;p17"/>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flipH="1">
              <a:off x="2283025" y="2322575"/>
              <a:ext cx="1844400" cy="642600"/>
            </a:xfrm>
            <a:prstGeom prst="rect">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3501574" y="1934671"/>
              <a:ext cx="643356" cy="1419149"/>
            </a:xfrm>
            <a:prstGeom prst="flowChartOffpageConnector">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a:ea typeface="Roboto"/>
                  <a:cs typeface="Roboto"/>
                  <a:sym typeface="Roboto"/>
                </a:rPr>
                <a:t>Selected and tested 5 NLP </a:t>
              </a:r>
              <a:r>
                <a:rPr lang="en" sz="1000">
                  <a:solidFill>
                    <a:srgbClr val="FFFFFF"/>
                  </a:solidFill>
                  <a:latin typeface="Roboto"/>
                  <a:ea typeface="Roboto"/>
                  <a:cs typeface="Roboto"/>
                  <a:sym typeface="Roboto"/>
                </a:rPr>
                <a:t>transformer</a:t>
              </a:r>
              <a:r>
                <a:rPr lang="en" sz="1000">
                  <a:solidFill>
                    <a:srgbClr val="FFFFFF"/>
                  </a:solidFill>
                  <a:latin typeface="Roboto"/>
                  <a:ea typeface="Roboto"/>
                  <a:cs typeface="Roboto"/>
                  <a:sym typeface="Roboto"/>
                </a:rPr>
                <a:t> models for summarization of COVID-19 news articles.</a:t>
              </a:r>
              <a:endParaRPr sz="1000">
                <a:solidFill>
                  <a:srgbClr val="FFFFFF"/>
                </a:solidFill>
                <a:latin typeface="Roboto"/>
                <a:ea typeface="Roboto"/>
                <a:cs typeface="Roboto"/>
                <a:sym typeface="Roboto"/>
              </a:endParaRPr>
            </a:p>
          </p:txBody>
        </p:sp>
        <p:sp>
          <p:nvSpPr>
            <p:cNvPr id="107" name="Google Shape;107;p17"/>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7"/>
            <p:cNvSpPr/>
            <p:nvPr/>
          </p:nvSpPr>
          <p:spPr>
            <a:xfrm>
              <a:off x="1593000" y="2322575"/>
              <a:ext cx="690000" cy="642600"/>
            </a:xfrm>
            <a:prstGeom prst="rect">
              <a:avLst/>
            </a:prstGeom>
            <a:solidFill>
              <a:srgbClr val="46464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109" name="Google Shape;109;p17"/>
            <p:cNvSpPr/>
            <p:nvPr/>
          </p:nvSpPr>
          <p:spPr>
            <a:xfrm>
              <a:off x="4387847" y="2323743"/>
              <a:ext cx="30471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50000"/>
                </a:lnSpc>
                <a:spcBef>
                  <a:spcPts val="0"/>
                </a:spcBef>
                <a:spcAft>
                  <a:spcPts val="0"/>
                </a:spcAft>
                <a:buClr>
                  <a:srgbClr val="3D3D3D"/>
                </a:buClr>
                <a:buSzPts val="800"/>
                <a:buFont typeface="Poppins"/>
                <a:buChar char="●"/>
              </a:pPr>
              <a:r>
                <a:rPr b="1" lang="en" sz="800">
                  <a:solidFill>
                    <a:srgbClr val="3D3D3D"/>
                  </a:solidFill>
                  <a:latin typeface="Poppins"/>
                  <a:ea typeface="Poppins"/>
                  <a:cs typeface="Poppins"/>
                  <a:sym typeface="Poppins"/>
                </a:rPr>
                <a:t>3 models perform extractive text summarization while 2 perform abstractive text summarization.</a:t>
              </a:r>
              <a:endParaRPr b="1" sz="800">
                <a:solidFill>
                  <a:srgbClr val="3D3D3D"/>
                </a:solidFill>
                <a:latin typeface="Poppins"/>
                <a:ea typeface="Poppins"/>
                <a:cs typeface="Poppins"/>
                <a:sym typeface="Poppins"/>
              </a:endParaRPr>
            </a:p>
            <a:p>
              <a:pPr indent="-279400" lvl="0" marL="457200" rtl="0" algn="l">
                <a:lnSpc>
                  <a:spcPct val="150000"/>
                </a:lnSpc>
                <a:spcBef>
                  <a:spcPts val="0"/>
                </a:spcBef>
                <a:spcAft>
                  <a:spcPts val="0"/>
                </a:spcAft>
                <a:buClr>
                  <a:srgbClr val="3D3D3D"/>
                </a:buClr>
                <a:buSzPts val="800"/>
                <a:buFont typeface="Poppins"/>
                <a:buChar char="●"/>
              </a:pPr>
              <a:r>
                <a:rPr b="1" lang="en" sz="800">
                  <a:solidFill>
                    <a:srgbClr val="3D3D3D"/>
                  </a:solidFill>
                  <a:latin typeface="Poppins"/>
                  <a:ea typeface="Poppins"/>
                  <a:cs typeface="Poppins"/>
                  <a:sym typeface="Poppins"/>
                </a:rPr>
                <a:t>One of the extractive </a:t>
              </a:r>
              <a:r>
                <a:rPr b="1" lang="en" sz="800">
                  <a:solidFill>
                    <a:srgbClr val="3D3D3D"/>
                  </a:solidFill>
                  <a:latin typeface="Poppins"/>
                  <a:ea typeface="Poppins"/>
                  <a:cs typeface="Poppins"/>
                  <a:sym typeface="Poppins"/>
                </a:rPr>
                <a:t>models</a:t>
              </a:r>
              <a:r>
                <a:rPr b="1" lang="en" sz="800">
                  <a:solidFill>
                    <a:srgbClr val="3D3D3D"/>
                  </a:solidFill>
                  <a:latin typeface="Poppins"/>
                  <a:ea typeface="Poppins"/>
                  <a:cs typeface="Poppins"/>
                  <a:sym typeface="Poppins"/>
                </a:rPr>
                <a:t> is an auto-encoder and the other two are autoregressive models.</a:t>
              </a:r>
              <a:endParaRPr b="1" sz="800">
                <a:solidFill>
                  <a:srgbClr val="3D3D3D"/>
                </a:solidFill>
                <a:latin typeface="Poppins"/>
                <a:ea typeface="Poppins"/>
                <a:cs typeface="Poppins"/>
                <a:sym typeface="Poppins"/>
              </a:endParaRPr>
            </a:p>
            <a:p>
              <a:pPr indent="-279400" lvl="0" marL="457200" rtl="0" algn="l">
                <a:lnSpc>
                  <a:spcPct val="150000"/>
                </a:lnSpc>
                <a:spcBef>
                  <a:spcPts val="0"/>
                </a:spcBef>
                <a:spcAft>
                  <a:spcPts val="0"/>
                </a:spcAft>
                <a:buClr>
                  <a:srgbClr val="3D3D3D"/>
                </a:buClr>
                <a:buSzPts val="800"/>
                <a:buFont typeface="Poppins"/>
                <a:buChar char="●"/>
              </a:pPr>
              <a:r>
                <a:rPr b="1" lang="en" sz="800">
                  <a:solidFill>
                    <a:srgbClr val="3D3D3D"/>
                  </a:solidFill>
                  <a:latin typeface="Poppins"/>
                  <a:ea typeface="Poppins"/>
                  <a:cs typeface="Poppins"/>
                  <a:sym typeface="Poppins"/>
                </a:rPr>
                <a:t>Both the abstractive models are Seq2Seq transformer models. </a:t>
              </a:r>
              <a:endParaRPr b="1" sz="800">
                <a:solidFill>
                  <a:srgbClr val="3D3D3D"/>
                </a:solidFill>
                <a:latin typeface="Poppins"/>
                <a:ea typeface="Poppins"/>
                <a:cs typeface="Poppins"/>
                <a:sym typeface="Poppins"/>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8"/>
          <p:cNvSpPr txBox="1"/>
          <p:nvPr>
            <p:ph type="title"/>
          </p:nvPr>
        </p:nvSpPr>
        <p:spPr>
          <a:xfrm>
            <a:off x="311700" y="42672"/>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b="1" lang="en" sz="2500">
                <a:latin typeface="Trebuchet MS"/>
                <a:ea typeface="Trebuchet MS"/>
                <a:cs typeface="Trebuchet MS"/>
                <a:sym typeface="Trebuchet MS"/>
              </a:rPr>
              <a:t>IMPLEMENTATION</a:t>
            </a:r>
            <a:endParaRPr sz="2500"/>
          </a:p>
        </p:txBody>
      </p:sp>
      <p:sp>
        <p:nvSpPr>
          <p:cNvPr id="115" name="Google Shape;115;p18"/>
          <p:cNvSpPr txBox="1"/>
          <p:nvPr/>
        </p:nvSpPr>
        <p:spPr>
          <a:xfrm>
            <a:off x="4995875" y="1210875"/>
            <a:ext cx="369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grpSp>
        <p:nvGrpSpPr>
          <p:cNvPr id="116" name="Google Shape;116;p18"/>
          <p:cNvGrpSpPr/>
          <p:nvPr/>
        </p:nvGrpSpPr>
        <p:grpSpPr>
          <a:xfrm>
            <a:off x="340825" y="728686"/>
            <a:ext cx="8462375" cy="4175273"/>
            <a:chOff x="321475" y="621400"/>
            <a:chExt cx="8462375" cy="4206400"/>
          </a:xfrm>
        </p:grpSpPr>
        <p:sp>
          <p:nvSpPr>
            <p:cNvPr id="117" name="Google Shape;117;p18"/>
            <p:cNvSpPr/>
            <p:nvPr/>
          </p:nvSpPr>
          <p:spPr>
            <a:xfrm>
              <a:off x="321475" y="621500"/>
              <a:ext cx="3999900" cy="4206300"/>
            </a:xfrm>
            <a:prstGeom prst="roundRect">
              <a:avLst>
                <a:gd fmla="val 16667" name="adj"/>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a:off x="4783950" y="621400"/>
              <a:ext cx="3999900" cy="4206300"/>
            </a:xfrm>
            <a:prstGeom prst="roundRect">
              <a:avLst>
                <a:gd fmla="val 16667" name="adj"/>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txBox="1"/>
            <p:nvPr/>
          </p:nvSpPr>
          <p:spPr>
            <a:xfrm>
              <a:off x="1419812" y="764375"/>
              <a:ext cx="1797000" cy="44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t>DATASET</a:t>
              </a:r>
              <a:endParaRPr b="1" sz="1700"/>
            </a:p>
          </p:txBody>
        </p:sp>
        <p:sp>
          <p:nvSpPr>
            <p:cNvPr id="120" name="Google Shape;120;p18"/>
            <p:cNvSpPr txBox="1"/>
            <p:nvPr/>
          </p:nvSpPr>
          <p:spPr>
            <a:xfrm>
              <a:off x="5687714" y="764375"/>
              <a:ext cx="2192400" cy="44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t>PREPROCESSING</a:t>
              </a:r>
              <a:endParaRPr b="1" sz="1700"/>
            </a:p>
          </p:txBody>
        </p:sp>
        <p:sp>
          <p:nvSpPr>
            <p:cNvPr id="121" name="Google Shape;121;p18"/>
            <p:cNvSpPr txBox="1"/>
            <p:nvPr/>
          </p:nvSpPr>
          <p:spPr>
            <a:xfrm>
              <a:off x="471500" y="1210875"/>
              <a:ext cx="3696900" cy="3442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500">
                  <a:solidFill>
                    <a:schemeClr val="dk1"/>
                  </a:solidFill>
                  <a:latin typeface="Times New Roman"/>
                  <a:ea typeface="Times New Roman"/>
                  <a:cs typeface="Times New Roman"/>
                  <a:sym typeface="Times New Roman"/>
                </a:rPr>
                <a:t>The “COVID-19 Public Media Dataset” employed, was obtained from Anacode's Kaggle platform. Between January 1 and December 31, 2020, this dataset acquired over 350,000 full-text internet articles from online media. This dataset is a collection of non-medical news articles about SARS-CoV-2 collected from more than 60 popular blogs and news sites. The news sources used to compile articles for the corpus span a variety of media categories, with the goal of presenting a representative cross-section of online content published and accessed during that time period.</a:t>
              </a:r>
              <a:endParaRPr sz="1900"/>
            </a:p>
          </p:txBody>
        </p:sp>
        <p:sp>
          <p:nvSpPr>
            <p:cNvPr id="122" name="Google Shape;122;p18"/>
            <p:cNvSpPr txBox="1"/>
            <p:nvPr/>
          </p:nvSpPr>
          <p:spPr>
            <a:xfrm>
              <a:off x="4935450" y="1207008"/>
              <a:ext cx="3696900" cy="2512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500">
                  <a:solidFill>
                    <a:schemeClr val="dk1"/>
                  </a:solidFill>
                  <a:latin typeface="Times New Roman"/>
                  <a:ea typeface="Times New Roman"/>
                  <a:cs typeface="Times New Roman"/>
                  <a:sym typeface="Times New Roman"/>
                </a:rPr>
                <a:t>According to the findings of several recent research, preprocessing a dataset can enhance the accuracy of outcomes by 2%. During the preparation stage, we improved the dataset by first lowercasing it and then removing punctuation marks, meaningless words, misspellings, or phrases like HTML elements (which were included in the dataset while scraping data from websites) and embedded links.</a:t>
              </a:r>
              <a:endParaRPr sz="1900"/>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311700" y="-5"/>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b="1" lang="en" sz="2500">
                <a:latin typeface="Trebuchet MS"/>
                <a:ea typeface="Trebuchet MS"/>
                <a:cs typeface="Trebuchet MS"/>
                <a:sym typeface="Trebuchet MS"/>
              </a:rPr>
              <a:t>NLP MODEL SELECTION</a:t>
            </a:r>
            <a:endParaRPr sz="2500"/>
          </a:p>
        </p:txBody>
      </p:sp>
      <p:graphicFrame>
        <p:nvGraphicFramePr>
          <p:cNvPr id="128" name="Google Shape;128;p19"/>
          <p:cNvGraphicFramePr/>
          <p:nvPr/>
        </p:nvGraphicFramePr>
        <p:xfrm>
          <a:off x="187449" y="564850"/>
          <a:ext cx="3000000" cy="3000000"/>
        </p:xfrm>
        <a:graphic>
          <a:graphicData uri="http://schemas.openxmlformats.org/drawingml/2006/table">
            <a:tbl>
              <a:tblPr>
                <a:noFill/>
                <a:tableStyleId>{F014E959-5BFB-4DA4-AD3A-6C0F037861EC}</a:tableStyleId>
              </a:tblPr>
              <a:tblGrid>
                <a:gridCol w="2142350"/>
                <a:gridCol w="6626750"/>
              </a:tblGrid>
              <a:tr h="373900">
                <a:tc>
                  <a:txBody>
                    <a:bodyPr/>
                    <a:lstStyle/>
                    <a:p>
                      <a:pPr indent="0" lvl="0" marL="0" rtl="0" algn="ctr">
                        <a:spcBef>
                          <a:spcPts val="0"/>
                        </a:spcBef>
                        <a:spcAft>
                          <a:spcPts val="0"/>
                        </a:spcAft>
                        <a:buNone/>
                      </a:pPr>
                      <a:r>
                        <a:rPr b="1" lang="en">
                          <a:solidFill>
                            <a:schemeClr val="lt1"/>
                          </a:solidFill>
                          <a:latin typeface="Times New Roman"/>
                          <a:ea typeface="Times New Roman"/>
                          <a:cs typeface="Times New Roman"/>
                          <a:sym typeface="Times New Roman"/>
                        </a:rPr>
                        <a:t>NLP MODELS</a:t>
                      </a:r>
                      <a:endParaRPr b="1">
                        <a:solidFill>
                          <a:schemeClr val="lt1"/>
                        </a:solidFill>
                        <a:latin typeface="Times New Roman"/>
                        <a:ea typeface="Times New Roman"/>
                        <a:cs typeface="Times New Roman"/>
                        <a:sym typeface="Times New Roman"/>
                      </a:endParaRPr>
                    </a:p>
                  </a:txBody>
                  <a:tcPr marT="91425" marB="91425" marR="91425" marL="91425">
                    <a:lnL cap="flat" cmpd="sng" w="38100">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9525">
                      <a:solidFill>
                        <a:srgbClr val="595959"/>
                      </a:solidFill>
                      <a:prstDash val="solid"/>
                      <a:round/>
                      <a:headEnd len="sm" w="sm" type="none"/>
                      <a:tailEnd len="sm" w="sm" type="none"/>
                    </a:lnT>
                    <a:lnB cap="flat" cmpd="sng" w="38100">
                      <a:solidFill>
                        <a:srgbClr val="595959"/>
                      </a:solidFill>
                      <a:prstDash val="solid"/>
                      <a:round/>
                      <a:headEnd len="sm" w="sm" type="none"/>
                      <a:tailEnd len="sm" w="sm" type="none"/>
                    </a:lnB>
                    <a:solidFill>
                      <a:srgbClr val="3D3D3D"/>
                    </a:solidFill>
                  </a:tcPr>
                </a:tc>
                <a:tc>
                  <a:txBody>
                    <a:bodyPr/>
                    <a:lstStyle/>
                    <a:p>
                      <a:pPr indent="0" lvl="0" marL="0" rtl="0" algn="ctr">
                        <a:spcBef>
                          <a:spcPts val="0"/>
                        </a:spcBef>
                        <a:spcAft>
                          <a:spcPts val="0"/>
                        </a:spcAft>
                        <a:buNone/>
                      </a:pPr>
                      <a:r>
                        <a:rPr b="1" lang="en">
                          <a:solidFill>
                            <a:schemeClr val="lt1"/>
                          </a:solidFill>
                          <a:latin typeface="Times New Roman"/>
                          <a:ea typeface="Times New Roman"/>
                          <a:cs typeface="Times New Roman"/>
                          <a:sym typeface="Times New Roman"/>
                        </a:rPr>
                        <a:t>DESCRIPTION</a:t>
                      </a:r>
                      <a:endParaRPr b="1">
                        <a:solidFill>
                          <a:schemeClr val="lt1"/>
                        </a:solidFill>
                        <a:latin typeface="Times New Roman"/>
                        <a:ea typeface="Times New Roman"/>
                        <a:cs typeface="Times New Roman"/>
                        <a:sym typeface="Times New Roman"/>
                      </a:endParaRPr>
                    </a:p>
                  </a:txBody>
                  <a:tcPr marT="91425" marB="91425" marR="91425" marL="91425">
                    <a:lnL cap="flat" cmpd="sng" w="28575">
                      <a:solidFill>
                        <a:srgbClr val="595959"/>
                      </a:solidFill>
                      <a:prstDash val="solid"/>
                      <a:round/>
                      <a:headEnd len="sm" w="sm" type="none"/>
                      <a:tailEnd len="sm" w="sm" type="none"/>
                    </a:lnL>
                    <a:lnR cap="flat" cmpd="sng" w="38100">
                      <a:solidFill>
                        <a:srgbClr val="595959"/>
                      </a:solidFill>
                      <a:prstDash val="solid"/>
                      <a:round/>
                      <a:headEnd len="sm" w="sm" type="none"/>
                      <a:tailEnd len="sm" w="sm" type="none"/>
                    </a:lnR>
                    <a:lnT cap="flat" cmpd="sng" w="9525">
                      <a:solidFill>
                        <a:srgbClr val="595959"/>
                      </a:solidFill>
                      <a:prstDash val="solid"/>
                      <a:round/>
                      <a:headEnd len="sm" w="sm" type="none"/>
                      <a:tailEnd len="sm" w="sm" type="none"/>
                    </a:lnT>
                    <a:lnB cap="flat" cmpd="sng" w="38100">
                      <a:solidFill>
                        <a:srgbClr val="595959"/>
                      </a:solidFill>
                      <a:prstDash val="solid"/>
                      <a:round/>
                      <a:headEnd len="sm" w="sm" type="none"/>
                      <a:tailEnd len="sm" w="sm" type="none"/>
                    </a:lnB>
                    <a:solidFill>
                      <a:srgbClr val="3D3D3D"/>
                    </a:solidFill>
                  </a:tcPr>
                </a:tc>
              </a:tr>
              <a:tr h="793175">
                <a:tc>
                  <a:txBody>
                    <a:bodyPr/>
                    <a:lstStyle/>
                    <a:p>
                      <a:pPr indent="0" lvl="0" marL="0" rtl="0" algn="ctr">
                        <a:spcBef>
                          <a:spcPts val="0"/>
                        </a:spcBef>
                        <a:spcAft>
                          <a:spcPts val="0"/>
                        </a:spcAft>
                        <a:buClr>
                          <a:schemeClr val="dk1"/>
                        </a:buClr>
                        <a:buSzPts val="1100"/>
                        <a:buFont typeface="Arial"/>
                        <a:buNone/>
                      </a:pPr>
                      <a:r>
                        <a:rPr b="1" lang="en" sz="1500">
                          <a:solidFill>
                            <a:schemeClr val="dk1"/>
                          </a:solidFill>
                          <a:latin typeface="Times New Roman"/>
                          <a:ea typeface="Times New Roman"/>
                          <a:cs typeface="Times New Roman"/>
                          <a:sym typeface="Times New Roman"/>
                        </a:rPr>
                        <a:t>BERT</a:t>
                      </a:r>
                      <a:endParaRPr/>
                    </a:p>
                  </a:txBody>
                  <a:tcPr marT="91425" marB="91425" marR="91425" marL="91425">
                    <a:lnL cap="flat" cmpd="sng" w="38100">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38100">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c>
                  <a:txBody>
                    <a:bodyPr/>
                    <a:lstStyle/>
                    <a:p>
                      <a:pPr indent="-311150" lvl="0" marL="457200" rtl="0" algn="just">
                        <a:spcBef>
                          <a:spcPts val="0"/>
                        </a:spcBef>
                        <a:spcAft>
                          <a:spcPts val="0"/>
                        </a:spcAft>
                        <a:buSzPts val="1300"/>
                        <a:buFont typeface="Times New Roman"/>
                        <a:buChar char="●"/>
                      </a:pPr>
                      <a:r>
                        <a:rPr lang="en" sz="1300">
                          <a:latin typeface="Times New Roman"/>
                          <a:ea typeface="Times New Roman"/>
                          <a:cs typeface="Times New Roman"/>
                          <a:sym typeface="Times New Roman"/>
                        </a:rPr>
                        <a:t>Bidirectional Encoder Representations from Transformers (BERT) : a neural network-based methodology for pre-training NLP.</a:t>
                      </a:r>
                      <a:endParaRPr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lang="en" sz="1300">
                          <a:latin typeface="Times New Roman"/>
                          <a:ea typeface="Times New Roman"/>
                          <a:cs typeface="Times New Roman"/>
                          <a:sym typeface="Times New Roman"/>
                        </a:rPr>
                        <a:t>An autoencoder-based transformer (uses only the encoder block of the transformer).</a:t>
                      </a:r>
                      <a:endParaRPr sz="1300">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Times New Roman"/>
                        <a:buChar char="●"/>
                      </a:pPr>
                      <a:r>
                        <a:rPr lang="en" sz="1300">
                          <a:solidFill>
                            <a:schemeClr val="dk1"/>
                          </a:solidFill>
                          <a:highlight>
                            <a:schemeClr val="lt1"/>
                          </a:highlight>
                          <a:latin typeface="Times New Roman"/>
                          <a:ea typeface="Times New Roman"/>
                          <a:cs typeface="Times New Roman"/>
                          <a:sym typeface="Times New Roman"/>
                        </a:rPr>
                        <a:t>Uses self-attention on the encoder side and attention on the decoder side.</a:t>
                      </a:r>
                      <a:endParaRPr sz="1300">
                        <a:latin typeface="Times New Roman"/>
                        <a:ea typeface="Times New Roman"/>
                        <a:cs typeface="Times New Roman"/>
                        <a:sym typeface="Times New Roman"/>
                      </a:endParaRPr>
                    </a:p>
                  </a:txBody>
                  <a:tcPr marT="91425" marB="91425" marR="91425" marL="91425">
                    <a:lnL cap="flat" cmpd="sng" w="28575">
                      <a:solidFill>
                        <a:srgbClr val="595959"/>
                      </a:solidFill>
                      <a:prstDash val="solid"/>
                      <a:round/>
                      <a:headEnd len="sm" w="sm" type="none"/>
                      <a:tailEnd len="sm" w="sm" type="none"/>
                    </a:lnL>
                    <a:lnR cap="flat" cmpd="sng" w="38100">
                      <a:solidFill>
                        <a:srgbClr val="595959"/>
                      </a:solidFill>
                      <a:prstDash val="solid"/>
                      <a:round/>
                      <a:headEnd len="sm" w="sm" type="none"/>
                      <a:tailEnd len="sm" w="sm" type="none"/>
                    </a:lnR>
                    <a:lnT cap="flat" cmpd="sng" w="38100">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r>
              <a:tr h="666800">
                <a:tc>
                  <a:txBody>
                    <a:bodyPr/>
                    <a:lstStyle/>
                    <a:p>
                      <a:pPr indent="0" lvl="0" marL="0" rtl="0" algn="ctr">
                        <a:spcBef>
                          <a:spcPts val="0"/>
                        </a:spcBef>
                        <a:spcAft>
                          <a:spcPts val="0"/>
                        </a:spcAft>
                        <a:buClr>
                          <a:schemeClr val="dk1"/>
                        </a:buClr>
                        <a:buSzPts val="1100"/>
                        <a:buFont typeface="Arial"/>
                        <a:buNone/>
                      </a:pPr>
                      <a:r>
                        <a:rPr b="1" lang="en" sz="1500">
                          <a:solidFill>
                            <a:schemeClr val="dk1"/>
                          </a:solidFill>
                          <a:latin typeface="Times New Roman"/>
                          <a:ea typeface="Times New Roman"/>
                          <a:cs typeface="Times New Roman"/>
                          <a:sym typeface="Times New Roman"/>
                        </a:rPr>
                        <a:t>GPT-2</a:t>
                      </a:r>
                      <a:endParaRPr>
                        <a:solidFill>
                          <a:schemeClr val="dk1"/>
                        </a:solidFill>
                      </a:endParaRPr>
                    </a:p>
                    <a:p>
                      <a:pPr indent="0" lvl="0" marL="0" rtl="0" algn="l">
                        <a:spcBef>
                          <a:spcPts val="0"/>
                        </a:spcBef>
                        <a:spcAft>
                          <a:spcPts val="0"/>
                        </a:spcAft>
                        <a:buNone/>
                      </a:pPr>
                      <a:r>
                        <a:t/>
                      </a:r>
                      <a:endParaRPr/>
                    </a:p>
                  </a:txBody>
                  <a:tcPr marT="91425" marB="91425" marR="91425" marL="91425">
                    <a:lnL cap="flat" cmpd="sng" w="38100">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c>
                  <a:txBody>
                    <a:bodyPr/>
                    <a:lstStyle/>
                    <a:p>
                      <a:pPr indent="-311150" lvl="0" marL="457200" rtl="0" algn="just">
                        <a:spcBef>
                          <a:spcPts val="0"/>
                        </a:spcBef>
                        <a:spcAft>
                          <a:spcPts val="0"/>
                        </a:spcAft>
                        <a:buSzPts val="1300"/>
                        <a:buFont typeface="Times New Roman"/>
                        <a:buChar char="●"/>
                      </a:pPr>
                      <a:r>
                        <a:rPr lang="en" sz="1300">
                          <a:latin typeface="Times New Roman"/>
                          <a:ea typeface="Times New Roman"/>
                          <a:cs typeface="Times New Roman"/>
                          <a:sym typeface="Times New Roman"/>
                        </a:rPr>
                        <a:t>Generative Pre-trained Transformer 2 (GPT-2), an autoregressive transformer model, is an open-source artificial intelligence model developed by OpenAI.</a:t>
                      </a:r>
                      <a:endParaRPr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lang="en" sz="1300">
                          <a:latin typeface="Times New Roman"/>
                          <a:ea typeface="Times New Roman"/>
                          <a:cs typeface="Times New Roman"/>
                          <a:sym typeface="Times New Roman"/>
                        </a:rPr>
                        <a:t>A language model with 1.5 billion parameters trained on a dataset of 8 million Web pages.</a:t>
                      </a:r>
                      <a:endParaRPr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lang="en" sz="1300">
                          <a:latin typeface="Times New Roman"/>
                          <a:ea typeface="Times New Roman"/>
                          <a:cs typeface="Times New Roman"/>
                          <a:sym typeface="Times New Roman"/>
                        </a:rPr>
                        <a:t>Developed using transformer decoder blocks, has 4 model sizes consisting of different architectural hyperparameters - small, medium, large, and XL, with 124M, 355M, 774M, 1.5B parameters.</a:t>
                      </a:r>
                      <a:endParaRPr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lang="en" sz="1300">
                          <a:latin typeface="Times New Roman"/>
                          <a:ea typeface="Times New Roman"/>
                          <a:cs typeface="Times New Roman"/>
                          <a:sym typeface="Times New Roman"/>
                        </a:rPr>
                        <a:t>Includes 1024 tokens and a vocabulary of 50,257 words.</a:t>
                      </a:r>
                      <a:endParaRPr sz="1300">
                        <a:latin typeface="Times New Roman"/>
                        <a:ea typeface="Times New Roman"/>
                        <a:cs typeface="Times New Roman"/>
                        <a:sym typeface="Times New Roman"/>
                      </a:endParaRPr>
                    </a:p>
                  </a:txBody>
                  <a:tcPr marT="91425" marB="91425" marR="91425" marL="91425">
                    <a:lnL cap="flat" cmpd="sng" w="28575">
                      <a:solidFill>
                        <a:srgbClr val="595959"/>
                      </a:solidFill>
                      <a:prstDash val="solid"/>
                      <a:round/>
                      <a:headEnd len="sm" w="sm" type="none"/>
                      <a:tailEnd len="sm" w="sm" type="none"/>
                    </a:lnL>
                    <a:lnR cap="flat" cmpd="sng" w="38100">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r>
              <a:tr h="1487050">
                <a:tc>
                  <a:txBody>
                    <a:bodyPr/>
                    <a:lstStyle/>
                    <a:p>
                      <a:pPr indent="0" lvl="0" marL="0" rtl="0" algn="ctr">
                        <a:spcBef>
                          <a:spcPts val="0"/>
                        </a:spcBef>
                        <a:spcAft>
                          <a:spcPts val="0"/>
                        </a:spcAft>
                        <a:buClr>
                          <a:schemeClr val="dk1"/>
                        </a:buClr>
                        <a:buSzPts val="1100"/>
                        <a:buFont typeface="Arial"/>
                        <a:buNone/>
                      </a:pPr>
                      <a:r>
                        <a:rPr b="1" lang="en" sz="1500">
                          <a:solidFill>
                            <a:schemeClr val="dk1"/>
                          </a:solidFill>
                          <a:latin typeface="Times New Roman"/>
                          <a:ea typeface="Times New Roman"/>
                          <a:cs typeface="Times New Roman"/>
                          <a:sym typeface="Times New Roman"/>
                        </a:rPr>
                        <a:t>XLNet</a:t>
                      </a:r>
                      <a:endParaRPr>
                        <a:solidFill>
                          <a:schemeClr val="dk1"/>
                        </a:solidFill>
                      </a:endParaRPr>
                    </a:p>
                    <a:p>
                      <a:pPr indent="0" lvl="0" marL="0" rtl="0" algn="l">
                        <a:spcBef>
                          <a:spcPts val="0"/>
                        </a:spcBef>
                        <a:spcAft>
                          <a:spcPts val="0"/>
                        </a:spcAft>
                        <a:buNone/>
                      </a:pPr>
                      <a:r>
                        <a:t/>
                      </a:r>
                      <a:endParaRPr/>
                    </a:p>
                  </a:txBody>
                  <a:tcPr marT="91425" marB="91425" marR="91425" marL="91425">
                    <a:lnL cap="flat" cmpd="sng" w="38100">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c>
                  <a:txBody>
                    <a:bodyPr/>
                    <a:lstStyle/>
                    <a:p>
                      <a:pPr indent="-311150" lvl="0" marL="457200" rtl="0" algn="just">
                        <a:lnSpc>
                          <a:spcPct val="115000"/>
                        </a:lnSpc>
                        <a:spcBef>
                          <a:spcPts val="1200"/>
                        </a:spcBef>
                        <a:spcAft>
                          <a:spcPts val="0"/>
                        </a:spcAft>
                        <a:buSzPts val="1300"/>
                        <a:buFont typeface="Times New Roman"/>
                        <a:buChar char="●"/>
                      </a:pPr>
                      <a:r>
                        <a:rPr lang="en" sz="1300">
                          <a:latin typeface="Times New Roman"/>
                          <a:ea typeface="Times New Roman"/>
                          <a:cs typeface="Times New Roman"/>
                          <a:sym typeface="Times New Roman"/>
                        </a:rPr>
                        <a:t>XLNet uses non-traditional autoregressive training technique. Before permitting the model to predict the token n+1 based on the last n tokens, it permutes the tokens in the sentence. Rather than masking the first n tokens for n+1, XLNet provides a net that masks the preceding tokens in a certain permutation of 1, 2,..., Sequence Length.</a:t>
                      </a:r>
                      <a:endParaRPr sz="1300">
                        <a:latin typeface="Times New Roman"/>
                        <a:ea typeface="Times New Roman"/>
                        <a:cs typeface="Times New Roman"/>
                        <a:sym typeface="Times New Roman"/>
                      </a:endParaRPr>
                    </a:p>
                    <a:p>
                      <a:pPr indent="-311150" lvl="0" marL="457200" rtl="0" algn="just">
                        <a:lnSpc>
                          <a:spcPct val="115000"/>
                        </a:lnSpc>
                        <a:spcBef>
                          <a:spcPts val="0"/>
                        </a:spcBef>
                        <a:spcAft>
                          <a:spcPts val="0"/>
                        </a:spcAft>
                        <a:buSzPts val="1300"/>
                        <a:buFont typeface="Times New Roman"/>
                        <a:buChar char="●"/>
                      </a:pPr>
                      <a:r>
                        <a:rPr lang="en" sz="1300">
                          <a:latin typeface="Times New Roman"/>
                          <a:ea typeface="Times New Roman"/>
                          <a:cs typeface="Times New Roman"/>
                          <a:sym typeface="Times New Roman"/>
                        </a:rPr>
                        <a:t>Most significant change in XLNet : the language model training, which now seeks to learn conditional distributions for all permutations of tokens in a sequence.</a:t>
                      </a:r>
                      <a:endParaRPr/>
                    </a:p>
                  </a:txBody>
                  <a:tcPr marT="91425" marB="91425" marR="91425" marL="91425">
                    <a:lnL cap="flat" cmpd="sng" w="28575">
                      <a:solidFill>
                        <a:srgbClr val="595959"/>
                      </a:solidFill>
                      <a:prstDash val="solid"/>
                      <a:round/>
                      <a:headEnd len="sm" w="sm" type="none"/>
                      <a:tailEnd len="sm" w="sm" type="none"/>
                    </a:lnL>
                    <a:lnR cap="flat" cmpd="sng" w="38100">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311700" y="-5"/>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500">
                <a:latin typeface="Trebuchet MS"/>
                <a:ea typeface="Trebuchet MS"/>
                <a:cs typeface="Trebuchet MS"/>
                <a:sym typeface="Trebuchet MS"/>
              </a:rPr>
              <a:t>NLP MODEL SELECTION</a:t>
            </a:r>
            <a:endParaRPr sz="2500"/>
          </a:p>
        </p:txBody>
      </p:sp>
      <p:graphicFrame>
        <p:nvGraphicFramePr>
          <p:cNvPr id="134" name="Google Shape;134;p20"/>
          <p:cNvGraphicFramePr/>
          <p:nvPr/>
        </p:nvGraphicFramePr>
        <p:xfrm>
          <a:off x="187449" y="627365"/>
          <a:ext cx="3000000" cy="3000000"/>
        </p:xfrm>
        <a:graphic>
          <a:graphicData uri="http://schemas.openxmlformats.org/drawingml/2006/table">
            <a:tbl>
              <a:tblPr>
                <a:noFill/>
                <a:tableStyleId>{F014E959-5BFB-4DA4-AD3A-6C0F037861EC}</a:tableStyleId>
              </a:tblPr>
              <a:tblGrid>
                <a:gridCol w="2142350"/>
                <a:gridCol w="6626750"/>
              </a:tblGrid>
              <a:tr h="412225">
                <a:tc>
                  <a:txBody>
                    <a:bodyPr/>
                    <a:lstStyle/>
                    <a:p>
                      <a:pPr indent="0" lvl="0" marL="0" rtl="0" algn="ctr">
                        <a:spcBef>
                          <a:spcPts val="0"/>
                        </a:spcBef>
                        <a:spcAft>
                          <a:spcPts val="0"/>
                        </a:spcAft>
                        <a:buNone/>
                      </a:pPr>
                      <a:r>
                        <a:rPr b="1" lang="en">
                          <a:solidFill>
                            <a:schemeClr val="lt1"/>
                          </a:solidFill>
                          <a:latin typeface="Times New Roman"/>
                          <a:ea typeface="Times New Roman"/>
                          <a:cs typeface="Times New Roman"/>
                          <a:sym typeface="Times New Roman"/>
                        </a:rPr>
                        <a:t>NLP MODELS</a:t>
                      </a:r>
                      <a:endParaRPr b="1">
                        <a:solidFill>
                          <a:schemeClr val="lt1"/>
                        </a:solidFill>
                        <a:latin typeface="Times New Roman"/>
                        <a:ea typeface="Times New Roman"/>
                        <a:cs typeface="Times New Roman"/>
                        <a:sym typeface="Times New Roman"/>
                      </a:endParaRPr>
                    </a:p>
                  </a:txBody>
                  <a:tcPr marT="91425" marB="91425" marR="91425" marL="91425">
                    <a:lnL cap="flat" cmpd="sng" w="38100">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9525">
                      <a:solidFill>
                        <a:srgbClr val="595959"/>
                      </a:solidFill>
                      <a:prstDash val="solid"/>
                      <a:round/>
                      <a:headEnd len="sm" w="sm" type="none"/>
                      <a:tailEnd len="sm" w="sm" type="none"/>
                    </a:lnT>
                    <a:lnB cap="flat" cmpd="sng" w="38100">
                      <a:solidFill>
                        <a:srgbClr val="595959"/>
                      </a:solidFill>
                      <a:prstDash val="solid"/>
                      <a:round/>
                      <a:headEnd len="sm" w="sm" type="none"/>
                      <a:tailEnd len="sm" w="sm" type="none"/>
                    </a:lnB>
                    <a:solidFill>
                      <a:srgbClr val="3D3D3D"/>
                    </a:solidFill>
                  </a:tcPr>
                </a:tc>
                <a:tc>
                  <a:txBody>
                    <a:bodyPr/>
                    <a:lstStyle/>
                    <a:p>
                      <a:pPr indent="0" lvl="0" marL="0" rtl="0" algn="ctr">
                        <a:spcBef>
                          <a:spcPts val="0"/>
                        </a:spcBef>
                        <a:spcAft>
                          <a:spcPts val="0"/>
                        </a:spcAft>
                        <a:buNone/>
                      </a:pPr>
                      <a:r>
                        <a:rPr b="1" lang="en">
                          <a:solidFill>
                            <a:schemeClr val="lt1"/>
                          </a:solidFill>
                          <a:latin typeface="Times New Roman"/>
                          <a:ea typeface="Times New Roman"/>
                          <a:cs typeface="Times New Roman"/>
                          <a:sym typeface="Times New Roman"/>
                        </a:rPr>
                        <a:t>DESCRIPTION</a:t>
                      </a:r>
                      <a:endParaRPr b="1">
                        <a:solidFill>
                          <a:schemeClr val="lt1"/>
                        </a:solidFill>
                        <a:latin typeface="Times New Roman"/>
                        <a:ea typeface="Times New Roman"/>
                        <a:cs typeface="Times New Roman"/>
                        <a:sym typeface="Times New Roman"/>
                      </a:endParaRPr>
                    </a:p>
                  </a:txBody>
                  <a:tcPr marT="91425" marB="91425" marR="91425" marL="91425">
                    <a:lnL cap="flat" cmpd="sng" w="28575">
                      <a:solidFill>
                        <a:srgbClr val="595959"/>
                      </a:solidFill>
                      <a:prstDash val="solid"/>
                      <a:round/>
                      <a:headEnd len="sm" w="sm" type="none"/>
                      <a:tailEnd len="sm" w="sm" type="none"/>
                    </a:lnL>
                    <a:lnR cap="flat" cmpd="sng" w="38100">
                      <a:solidFill>
                        <a:srgbClr val="595959"/>
                      </a:solidFill>
                      <a:prstDash val="solid"/>
                      <a:round/>
                      <a:headEnd len="sm" w="sm" type="none"/>
                      <a:tailEnd len="sm" w="sm" type="none"/>
                    </a:lnR>
                    <a:lnT cap="flat" cmpd="sng" w="9525">
                      <a:solidFill>
                        <a:srgbClr val="595959"/>
                      </a:solidFill>
                      <a:prstDash val="solid"/>
                      <a:round/>
                      <a:headEnd len="sm" w="sm" type="none"/>
                      <a:tailEnd len="sm" w="sm" type="none"/>
                    </a:lnT>
                    <a:lnB cap="flat" cmpd="sng" w="38100">
                      <a:solidFill>
                        <a:srgbClr val="595959"/>
                      </a:solidFill>
                      <a:prstDash val="solid"/>
                      <a:round/>
                      <a:headEnd len="sm" w="sm" type="none"/>
                      <a:tailEnd len="sm" w="sm" type="none"/>
                    </a:lnB>
                    <a:solidFill>
                      <a:srgbClr val="3D3D3D"/>
                    </a:solidFill>
                  </a:tcPr>
                </a:tc>
              </a:tr>
              <a:tr h="1458750">
                <a:tc>
                  <a:txBody>
                    <a:bodyPr/>
                    <a:lstStyle/>
                    <a:p>
                      <a:pPr indent="0" lvl="0" marL="0" rtl="0" algn="ctr">
                        <a:spcBef>
                          <a:spcPts val="0"/>
                        </a:spcBef>
                        <a:spcAft>
                          <a:spcPts val="0"/>
                        </a:spcAft>
                        <a:buNone/>
                      </a:pPr>
                      <a:r>
                        <a:rPr b="1" lang="en" sz="1500">
                          <a:solidFill>
                            <a:schemeClr val="dk1"/>
                          </a:solidFill>
                          <a:latin typeface="Times New Roman"/>
                          <a:ea typeface="Times New Roman"/>
                          <a:cs typeface="Times New Roman"/>
                          <a:sym typeface="Times New Roman"/>
                        </a:rPr>
                        <a:t>T5</a:t>
                      </a:r>
                      <a:endParaRPr/>
                    </a:p>
                  </a:txBody>
                  <a:tcPr marT="91425" marB="91425" marR="91425" marL="91425">
                    <a:lnL cap="flat" cmpd="sng" w="38100">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38100">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c>
                  <a:txBody>
                    <a:bodyPr/>
                    <a:lstStyle/>
                    <a:p>
                      <a:pPr indent="-317500" lvl="0" marL="457200" rtl="0" algn="just">
                        <a:spcBef>
                          <a:spcPts val="0"/>
                        </a:spcBef>
                        <a:spcAft>
                          <a:spcPts val="0"/>
                        </a:spcAft>
                        <a:buSzPts val="1400"/>
                        <a:buFont typeface="Times New Roman"/>
                        <a:buChar char="●"/>
                      </a:pPr>
                      <a:r>
                        <a:rPr lang="en" sz="1300">
                          <a:solidFill>
                            <a:schemeClr val="dk1"/>
                          </a:solidFill>
                          <a:highlight>
                            <a:srgbClr val="FFFFFF"/>
                          </a:highlight>
                          <a:latin typeface="Times New Roman"/>
                          <a:ea typeface="Times New Roman"/>
                          <a:cs typeface="Times New Roman"/>
                          <a:sym typeface="Times New Roman"/>
                        </a:rPr>
                        <a:t>Text-To-Text Transfer Transformer</a:t>
                      </a:r>
                      <a:r>
                        <a:rPr lang="en" sz="1300">
                          <a:solidFill>
                            <a:schemeClr val="dk1"/>
                          </a:solidFill>
                          <a:latin typeface="Times New Roman"/>
                          <a:ea typeface="Times New Roman"/>
                          <a:cs typeface="Times New Roman"/>
                          <a:sym typeface="Times New Roman"/>
                        </a:rPr>
                        <a:t> (T5) : a pre-trained language model stands out for using a unified “text-to-text” format for all text-based NLP tasks.</a:t>
                      </a:r>
                      <a:endParaRPr sz="1300">
                        <a:solidFill>
                          <a:schemeClr val="dk1"/>
                        </a:solidFill>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Char char="●"/>
                      </a:pPr>
                      <a:r>
                        <a:rPr lang="en" sz="1300">
                          <a:solidFill>
                            <a:schemeClr val="dk1"/>
                          </a:solidFill>
                          <a:latin typeface="Times New Roman"/>
                          <a:ea typeface="Times New Roman"/>
                          <a:cs typeface="Times New Roman"/>
                          <a:sym typeface="Times New Roman"/>
                        </a:rPr>
                        <a:t>Was first proposed by Vaswani et al. (2017) [18], where initially each task was converted to text-to-text format and then pre-trained on a variety of supervised and unsupervised activities. This method is well-suited for generative tasks (such as machine translation or abstractive summarization) in which the model must generate text based on some input.</a:t>
                      </a:r>
                      <a:endParaRPr>
                        <a:latin typeface="Times New Roman"/>
                        <a:ea typeface="Times New Roman"/>
                        <a:cs typeface="Times New Roman"/>
                        <a:sym typeface="Times New Roman"/>
                      </a:endParaRPr>
                    </a:p>
                  </a:txBody>
                  <a:tcPr marT="91425" marB="91425" marR="91425" marL="91425">
                    <a:lnL cap="flat" cmpd="sng" w="28575">
                      <a:solidFill>
                        <a:srgbClr val="595959"/>
                      </a:solidFill>
                      <a:prstDash val="solid"/>
                      <a:round/>
                      <a:headEnd len="sm" w="sm" type="none"/>
                      <a:tailEnd len="sm" w="sm" type="none"/>
                    </a:lnL>
                    <a:lnR cap="flat" cmpd="sng" w="38100">
                      <a:solidFill>
                        <a:srgbClr val="595959"/>
                      </a:solidFill>
                      <a:prstDash val="solid"/>
                      <a:round/>
                      <a:headEnd len="sm" w="sm" type="none"/>
                      <a:tailEnd len="sm" w="sm" type="none"/>
                    </a:lnR>
                    <a:lnT cap="flat" cmpd="sng" w="38100">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r>
              <a:tr h="2402200">
                <a:tc>
                  <a:txBody>
                    <a:bodyPr/>
                    <a:lstStyle/>
                    <a:p>
                      <a:pPr indent="0" lvl="0" marL="0" rtl="0" algn="ctr">
                        <a:spcBef>
                          <a:spcPts val="0"/>
                        </a:spcBef>
                        <a:spcAft>
                          <a:spcPts val="0"/>
                        </a:spcAft>
                        <a:buNone/>
                      </a:pPr>
                      <a:r>
                        <a:rPr b="1" lang="en" sz="1500">
                          <a:solidFill>
                            <a:schemeClr val="dk1"/>
                          </a:solidFill>
                          <a:latin typeface="Times New Roman"/>
                          <a:ea typeface="Times New Roman"/>
                          <a:cs typeface="Times New Roman"/>
                          <a:sym typeface="Times New Roman"/>
                        </a:rPr>
                        <a:t>BART</a:t>
                      </a:r>
                      <a:endParaRPr>
                        <a:solidFill>
                          <a:schemeClr val="dk1"/>
                        </a:solidFill>
                      </a:endParaRPr>
                    </a:p>
                    <a:p>
                      <a:pPr indent="0" lvl="0" marL="0" rtl="0" algn="l">
                        <a:spcBef>
                          <a:spcPts val="0"/>
                        </a:spcBef>
                        <a:spcAft>
                          <a:spcPts val="0"/>
                        </a:spcAft>
                        <a:buNone/>
                      </a:pPr>
                      <a:r>
                        <a:t/>
                      </a:r>
                      <a:endParaRPr/>
                    </a:p>
                  </a:txBody>
                  <a:tcPr marT="91425" marB="91425" marR="91425" marL="91425">
                    <a:lnL cap="flat" cmpd="sng" w="38100">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c>
                  <a:txBody>
                    <a:bodyPr/>
                    <a:lstStyle/>
                    <a:p>
                      <a:pPr indent="-323850" lvl="0" marL="457200" rtl="0" algn="l">
                        <a:lnSpc>
                          <a:spcPct val="115000"/>
                        </a:lnSpc>
                        <a:spcBef>
                          <a:spcPts val="1200"/>
                        </a:spcBef>
                        <a:spcAft>
                          <a:spcPts val="0"/>
                        </a:spcAft>
                        <a:buSzPts val="1500"/>
                        <a:buFont typeface="Times New Roman"/>
                        <a:buChar char="●"/>
                      </a:pPr>
                      <a:r>
                        <a:rPr lang="en" sz="1300">
                          <a:solidFill>
                            <a:srgbClr val="202124"/>
                          </a:solidFill>
                          <a:highlight>
                            <a:srgbClr val="FFFFFF"/>
                          </a:highlight>
                          <a:latin typeface="Times New Roman"/>
                          <a:ea typeface="Times New Roman"/>
                          <a:cs typeface="Times New Roman"/>
                          <a:sym typeface="Times New Roman"/>
                        </a:rPr>
                        <a:t>Bidirectional and Auto-Regressive Transformer </a:t>
                      </a:r>
                      <a:r>
                        <a:rPr b="1" lang="en" sz="1300">
                          <a:solidFill>
                            <a:schemeClr val="dk1"/>
                          </a:solidFill>
                          <a:latin typeface="Times New Roman"/>
                          <a:ea typeface="Times New Roman"/>
                          <a:cs typeface="Times New Roman"/>
                          <a:sym typeface="Times New Roman"/>
                        </a:rPr>
                        <a:t>(</a:t>
                      </a:r>
                      <a:r>
                        <a:rPr lang="en" sz="1300">
                          <a:solidFill>
                            <a:schemeClr val="dk1"/>
                          </a:solidFill>
                          <a:latin typeface="Times New Roman"/>
                          <a:ea typeface="Times New Roman"/>
                          <a:cs typeface="Times New Roman"/>
                          <a:sym typeface="Times New Roman"/>
                        </a:rPr>
                        <a:t>BART), a denoising autoencoder : used for pre-training sequence-to-sequence models.</a:t>
                      </a:r>
                      <a:endParaRPr sz="1300">
                        <a:solidFill>
                          <a:schemeClr val="dk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SzPts val="1500"/>
                        <a:buFont typeface="Times New Roman"/>
                        <a:buChar char="●"/>
                      </a:pPr>
                      <a:r>
                        <a:rPr lang="en" sz="1300">
                          <a:solidFill>
                            <a:schemeClr val="dk1"/>
                          </a:solidFill>
                          <a:latin typeface="Times New Roman"/>
                          <a:ea typeface="Times New Roman"/>
                          <a:cs typeface="Times New Roman"/>
                          <a:sym typeface="Times New Roman"/>
                        </a:rPr>
                        <a:t>Like the original Transformer model for neural machine translation, but with some differences from BERT (which only uses the encoder) and GPT (which only uses the decoder).</a:t>
                      </a:r>
                      <a:endParaRPr sz="1300">
                        <a:solidFill>
                          <a:schemeClr val="dk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SzPts val="1500"/>
                        <a:buFont typeface="Times New Roman"/>
                        <a:buChar char="●"/>
                      </a:pPr>
                      <a:r>
                        <a:rPr lang="en" sz="1300">
                          <a:solidFill>
                            <a:schemeClr val="dk1"/>
                          </a:solidFill>
                          <a:latin typeface="Times New Roman"/>
                          <a:ea typeface="Times New Roman"/>
                          <a:cs typeface="Times New Roman"/>
                          <a:sym typeface="Times New Roman"/>
                        </a:rPr>
                        <a:t>Pre-training task entails changing sequence of original phrases at random and using a novel in-filling strategy that replaces text spans with a single mask token. Trained by corrupting text using a random noising function and then building a model to recover the original text.</a:t>
                      </a:r>
                      <a:endParaRPr sz="1500">
                        <a:latin typeface="Times New Roman"/>
                        <a:ea typeface="Times New Roman"/>
                        <a:cs typeface="Times New Roman"/>
                        <a:sym typeface="Times New Roman"/>
                      </a:endParaRPr>
                    </a:p>
                  </a:txBody>
                  <a:tcPr marT="91425" marB="91425" marR="91425" marL="91425">
                    <a:lnL cap="flat" cmpd="sng" w="28575">
                      <a:solidFill>
                        <a:srgbClr val="595959"/>
                      </a:solidFill>
                      <a:prstDash val="solid"/>
                      <a:round/>
                      <a:headEnd len="sm" w="sm" type="none"/>
                      <a:tailEnd len="sm" w="sm" type="none"/>
                    </a:lnL>
                    <a:lnR cap="flat" cmpd="sng" w="38100">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311700" y="115725"/>
            <a:ext cx="8520600" cy="4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1100"/>
              <a:buNone/>
            </a:pPr>
            <a:r>
              <a:rPr b="1" lang="en">
                <a:latin typeface="Trebuchet MS"/>
                <a:ea typeface="Trebuchet MS"/>
                <a:cs typeface="Trebuchet MS"/>
                <a:sym typeface="Trebuchet MS"/>
              </a:rPr>
              <a:t>BLUEPRINTS FOR C</a:t>
            </a:r>
            <a:r>
              <a:rPr b="1" lang="en" sz="2400">
                <a:latin typeface="Trebuchet MS"/>
                <a:ea typeface="Trebuchet MS"/>
                <a:cs typeface="Trebuchet MS"/>
                <a:sym typeface="Trebuchet MS"/>
              </a:rPr>
              <a:t>O</a:t>
            </a:r>
            <a:r>
              <a:rPr b="1" lang="en">
                <a:latin typeface="Trebuchet MS"/>
                <a:ea typeface="Trebuchet MS"/>
                <a:cs typeface="Trebuchet MS"/>
                <a:sym typeface="Trebuchet MS"/>
              </a:rPr>
              <a:t>VS</a:t>
            </a:r>
            <a:r>
              <a:rPr b="1" lang="en" sz="2400">
                <a:latin typeface="Trebuchet MS"/>
                <a:ea typeface="Trebuchet MS"/>
                <a:cs typeface="Trebuchet MS"/>
                <a:sym typeface="Trebuchet MS"/>
              </a:rPr>
              <a:t>HORTS</a:t>
            </a:r>
            <a:endParaRPr b="1" sz="2100">
              <a:latin typeface="Trebuchet MS"/>
              <a:ea typeface="Trebuchet MS"/>
              <a:cs typeface="Trebuchet MS"/>
              <a:sym typeface="Trebuchet MS"/>
            </a:endParaRPr>
          </a:p>
        </p:txBody>
      </p:sp>
      <p:graphicFrame>
        <p:nvGraphicFramePr>
          <p:cNvPr id="140" name="Google Shape;140;p21"/>
          <p:cNvGraphicFramePr/>
          <p:nvPr/>
        </p:nvGraphicFramePr>
        <p:xfrm>
          <a:off x="454113" y="947300"/>
          <a:ext cx="3000000" cy="3000000"/>
        </p:xfrm>
        <a:graphic>
          <a:graphicData uri="http://schemas.openxmlformats.org/drawingml/2006/table">
            <a:tbl>
              <a:tblPr>
                <a:noFill/>
                <a:tableStyleId>{F014E959-5BFB-4DA4-AD3A-6C0F037861EC}</a:tableStyleId>
              </a:tblPr>
              <a:tblGrid>
                <a:gridCol w="3606900"/>
                <a:gridCol w="4628875"/>
              </a:tblGrid>
              <a:tr h="881550">
                <a:tc>
                  <a:txBody>
                    <a:bodyPr/>
                    <a:lstStyle/>
                    <a:p>
                      <a:pPr indent="0" lvl="0" marL="0" rtl="0" algn="ctr">
                        <a:spcBef>
                          <a:spcPts val="0"/>
                        </a:spcBef>
                        <a:spcAft>
                          <a:spcPts val="0"/>
                        </a:spcAft>
                        <a:buNone/>
                      </a:pPr>
                      <a:r>
                        <a:rPr lang="en">
                          <a:solidFill>
                            <a:schemeClr val="lt1"/>
                          </a:solidFill>
                        </a:rPr>
                        <a:t>ELEMENTS OF CoVShorts APPLICATION</a:t>
                      </a:r>
                      <a:endParaRPr>
                        <a:solidFill>
                          <a:schemeClr val="lt1"/>
                        </a:solidFill>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solidFill>
                      <a:srgbClr val="3D3D3D"/>
                    </a:solidFill>
                  </a:tcPr>
                </a:tc>
                <a:tc>
                  <a:txBody>
                    <a:bodyPr/>
                    <a:lstStyle/>
                    <a:p>
                      <a:pPr indent="0" lvl="0" marL="0" rtl="0" algn="ctr">
                        <a:spcBef>
                          <a:spcPts val="0"/>
                        </a:spcBef>
                        <a:spcAft>
                          <a:spcPts val="0"/>
                        </a:spcAft>
                        <a:buNone/>
                      </a:pPr>
                      <a:r>
                        <a:rPr lang="en">
                          <a:solidFill>
                            <a:schemeClr val="lt1"/>
                          </a:solidFill>
                        </a:rPr>
                        <a:t>SOFTWARE PRODUCTS AND FRAMEWORKS</a:t>
                      </a:r>
                      <a:endParaRPr>
                        <a:solidFill>
                          <a:schemeClr val="lt1"/>
                        </a:solidFill>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solidFill>
                      <a:srgbClr val="3D3D3D"/>
                    </a:solidFill>
                  </a:tcPr>
                </a:tc>
              </a:tr>
              <a:tr h="633775">
                <a:tc>
                  <a:txBody>
                    <a:bodyPr/>
                    <a:lstStyle/>
                    <a:p>
                      <a:pPr indent="0" lvl="0" marL="0" rtl="0" algn="ctr">
                        <a:spcBef>
                          <a:spcPts val="0"/>
                        </a:spcBef>
                        <a:spcAft>
                          <a:spcPts val="0"/>
                        </a:spcAft>
                        <a:buNone/>
                      </a:pPr>
                      <a:r>
                        <a:rPr lang="en">
                          <a:solidFill>
                            <a:schemeClr val="lt1"/>
                          </a:solidFill>
                        </a:rPr>
                        <a:t>Front-end Technologies</a:t>
                      </a:r>
                      <a:endParaRPr>
                        <a:solidFill>
                          <a:schemeClr val="lt1"/>
                        </a:solidFill>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solidFill>
                      <a:srgbClr val="464646"/>
                    </a:solidFill>
                  </a:tcPr>
                </a:tc>
                <a:tc>
                  <a:txBody>
                    <a:bodyPr/>
                    <a:lstStyle/>
                    <a:p>
                      <a:pPr indent="-317500" lvl="0" marL="457200" rtl="0" algn="l">
                        <a:lnSpc>
                          <a:spcPct val="115000"/>
                        </a:lnSpc>
                        <a:spcBef>
                          <a:spcPts val="0"/>
                        </a:spcBef>
                        <a:spcAft>
                          <a:spcPts val="0"/>
                        </a:spcAft>
                        <a:buSzPts val="1400"/>
                        <a:buChar char="●"/>
                      </a:pPr>
                      <a:r>
                        <a:rPr lang="en"/>
                        <a:t>HTML (Hypertext Markup Language)</a:t>
                      </a:r>
                      <a:endParaRPr/>
                    </a:p>
                    <a:p>
                      <a:pPr indent="-317500" lvl="0" marL="457200" rtl="0" algn="l">
                        <a:lnSpc>
                          <a:spcPct val="115000"/>
                        </a:lnSpc>
                        <a:spcBef>
                          <a:spcPts val="0"/>
                        </a:spcBef>
                        <a:spcAft>
                          <a:spcPts val="0"/>
                        </a:spcAft>
                        <a:buSzPts val="1400"/>
                        <a:buChar char="●"/>
                      </a:pPr>
                      <a:r>
                        <a:rPr lang="en"/>
                        <a:t>CSS (Cascading Style Sheet)</a:t>
                      </a:r>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r>
              <a:tr h="577000">
                <a:tc>
                  <a:txBody>
                    <a:bodyPr/>
                    <a:lstStyle/>
                    <a:p>
                      <a:pPr indent="0" lvl="0" marL="0" rtl="0" algn="ctr">
                        <a:spcBef>
                          <a:spcPts val="0"/>
                        </a:spcBef>
                        <a:spcAft>
                          <a:spcPts val="0"/>
                        </a:spcAft>
                        <a:buNone/>
                      </a:pPr>
                      <a:r>
                        <a:rPr lang="en">
                          <a:solidFill>
                            <a:schemeClr val="lt1"/>
                          </a:solidFill>
                        </a:rPr>
                        <a:t>Backend Technologies</a:t>
                      </a:r>
                      <a:endParaRPr>
                        <a:solidFill>
                          <a:schemeClr val="lt1"/>
                        </a:solidFill>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solidFill>
                      <a:srgbClr val="464646"/>
                    </a:solidFill>
                  </a:tcPr>
                </a:tc>
                <a:tc>
                  <a:txBody>
                    <a:bodyPr/>
                    <a:lstStyle/>
                    <a:p>
                      <a:pPr indent="-317500" lvl="0" marL="457200" rtl="0" algn="l">
                        <a:lnSpc>
                          <a:spcPct val="115000"/>
                        </a:lnSpc>
                        <a:spcBef>
                          <a:spcPts val="0"/>
                        </a:spcBef>
                        <a:spcAft>
                          <a:spcPts val="0"/>
                        </a:spcAft>
                        <a:buSzPts val="1400"/>
                        <a:buChar char="●"/>
                      </a:pPr>
                      <a:r>
                        <a:rPr lang="en"/>
                        <a:t>Flask Web Framework</a:t>
                      </a:r>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r>
              <a:tr h="597800">
                <a:tc>
                  <a:txBody>
                    <a:bodyPr/>
                    <a:lstStyle/>
                    <a:p>
                      <a:pPr indent="0" lvl="0" marL="0" rtl="0" algn="ctr">
                        <a:spcBef>
                          <a:spcPts val="0"/>
                        </a:spcBef>
                        <a:spcAft>
                          <a:spcPts val="0"/>
                        </a:spcAft>
                        <a:buNone/>
                      </a:pPr>
                      <a:r>
                        <a:rPr lang="en">
                          <a:solidFill>
                            <a:schemeClr val="lt1"/>
                          </a:solidFill>
                        </a:rPr>
                        <a:t>Coding and </a:t>
                      </a:r>
                      <a:r>
                        <a:rPr lang="en">
                          <a:solidFill>
                            <a:schemeClr val="lt1"/>
                          </a:solidFill>
                        </a:rPr>
                        <a:t>Testing</a:t>
                      </a:r>
                      <a:endParaRPr>
                        <a:solidFill>
                          <a:schemeClr val="lt1"/>
                        </a:solidFill>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solidFill>
                      <a:srgbClr val="464646"/>
                    </a:solidFill>
                  </a:tcPr>
                </a:tc>
                <a:tc>
                  <a:txBody>
                    <a:bodyPr/>
                    <a:lstStyle/>
                    <a:p>
                      <a:pPr indent="-317500" lvl="0" marL="457200" rtl="0" algn="l">
                        <a:lnSpc>
                          <a:spcPct val="115000"/>
                        </a:lnSpc>
                        <a:spcBef>
                          <a:spcPts val="0"/>
                        </a:spcBef>
                        <a:spcAft>
                          <a:spcPts val="0"/>
                        </a:spcAft>
                        <a:buSzPts val="1400"/>
                        <a:buChar char="●"/>
                      </a:pPr>
                      <a:r>
                        <a:rPr lang="en"/>
                        <a:t>Google Colaboratory</a:t>
                      </a:r>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r>
              <a:tr h="983800">
                <a:tc>
                  <a:txBody>
                    <a:bodyPr/>
                    <a:lstStyle/>
                    <a:p>
                      <a:pPr indent="0" lvl="0" marL="0" rtl="0" algn="ctr">
                        <a:spcBef>
                          <a:spcPts val="0"/>
                        </a:spcBef>
                        <a:spcAft>
                          <a:spcPts val="0"/>
                        </a:spcAft>
                        <a:buNone/>
                      </a:pPr>
                      <a:r>
                        <a:rPr lang="en">
                          <a:solidFill>
                            <a:schemeClr val="lt1"/>
                          </a:solidFill>
                        </a:rPr>
                        <a:t>Libraries</a:t>
                      </a:r>
                      <a:endParaRPr>
                        <a:solidFill>
                          <a:schemeClr val="lt1"/>
                        </a:solidFill>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solidFill>
                      <a:srgbClr val="464646"/>
                    </a:solidFill>
                  </a:tcPr>
                </a:tc>
                <a:tc>
                  <a:txBody>
                    <a:bodyPr/>
                    <a:lstStyle/>
                    <a:p>
                      <a:pPr indent="-317500" lvl="0" marL="457200" rtl="0" algn="l">
                        <a:lnSpc>
                          <a:spcPct val="115000"/>
                        </a:lnSpc>
                        <a:spcBef>
                          <a:spcPts val="0"/>
                        </a:spcBef>
                        <a:spcAft>
                          <a:spcPts val="0"/>
                        </a:spcAft>
                        <a:buSzPts val="1400"/>
                        <a:buChar char="●"/>
                      </a:pPr>
                      <a:r>
                        <a:rPr b="1" lang="en"/>
                        <a:t>HuggingFace Pytorch transformers library</a:t>
                      </a:r>
                      <a:r>
                        <a:rPr lang="en"/>
                        <a:t> to run summarizations</a:t>
                      </a:r>
                      <a:endParaRPr/>
                    </a:p>
                    <a:p>
                      <a:pPr indent="-317500" lvl="0" marL="457200" rtl="0" algn="l">
                        <a:lnSpc>
                          <a:spcPct val="115000"/>
                        </a:lnSpc>
                        <a:spcBef>
                          <a:spcPts val="0"/>
                        </a:spcBef>
                        <a:spcAft>
                          <a:spcPts val="0"/>
                        </a:spcAft>
                        <a:buSzPts val="1400"/>
                        <a:buChar char="●"/>
                      </a:pPr>
                      <a:r>
                        <a:rPr b="1" lang="en"/>
                        <a:t>ROUGE-SCORE</a:t>
                      </a:r>
                      <a:r>
                        <a:rPr lang="en"/>
                        <a:t>, a library for ROUGE-score  calculation.</a:t>
                      </a:r>
                      <a:endParaRPr/>
                    </a:p>
                  </a:txBody>
                  <a:tcPr marT="91425" marB="91425" marR="91425" marL="91425" anchor="ctr">
                    <a:lnL cap="flat" cmpd="sng" w="28575">
                      <a:solidFill>
                        <a:srgbClr val="595959"/>
                      </a:solidFill>
                      <a:prstDash val="solid"/>
                      <a:round/>
                      <a:headEnd len="sm" w="sm" type="none"/>
                      <a:tailEnd len="sm" w="sm" type="none"/>
                    </a:lnL>
                    <a:lnR cap="flat" cmpd="sng" w="28575">
                      <a:solidFill>
                        <a:srgbClr val="595959"/>
                      </a:solidFill>
                      <a:prstDash val="solid"/>
                      <a:round/>
                      <a:headEnd len="sm" w="sm" type="none"/>
                      <a:tailEnd len="sm" w="sm" type="none"/>
                    </a:lnR>
                    <a:lnT cap="flat" cmpd="sng" w="28575">
                      <a:solidFill>
                        <a:srgbClr val="595959"/>
                      </a:solidFill>
                      <a:prstDash val="solid"/>
                      <a:round/>
                      <a:headEnd len="sm" w="sm" type="none"/>
                      <a:tailEnd len="sm" w="sm" type="none"/>
                    </a:lnT>
                    <a:lnB cap="flat" cmpd="sng" w="28575">
                      <a:solidFill>
                        <a:srgbClr val="595959"/>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